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8" r:id="rId29"/>
    <p:sldId id="289" r:id="rId30"/>
    <p:sldId id="290" r:id="rId31"/>
    <p:sldId id="291" r:id="rId32"/>
    <p:sldId id="284" r:id="rId33"/>
    <p:sldId id="285" r:id="rId34"/>
    <p:sldId id="283" r:id="rId35"/>
    <p:sldId id="286" r:id="rId36"/>
    <p:sldId id="287" r:id="rId37"/>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554F49BA-A241-49CD-A82A-9AE51FEB05B5}">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8"/>
            <p14:sldId id="289"/>
            <p14:sldId id="290"/>
            <p14:sldId id="291"/>
          </p14:sldIdLst>
        </p14:section>
        <p14:section name="Untitled Section" id="{13D05AFF-5A45-428F-BDCD-5A21A3E751A7}">
          <p14:sldIdLst>
            <p14:sldId id="284"/>
            <p14:sldId id="285"/>
            <p14:sldId id="283"/>
            <p14:sldId id="286"/>
            <p14:sldId id="28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n" i="off">
        <a:fontRef idx="major">
          <a:srgbClr val="000000"/>
        </a:fontRef>
        <a:srgbClr val="000000"/>
      </a:tcTxStyle>
      <a:tcStyle>
        <a:tcBdr>
          <a:left>
            <a:ln w="9525" cap="flat">
              <a:solidFill>
                <a:srgbClr val="F69240"/>
              </a:solidFill>
              <a:prstDash val="solid"/>
              <a:round/>
            </a:ln>
          </a:left>
          <a:right>
            <a:ln w="9525" cap="flat">
              <a:solidFill>
                <a:srgbClr val="F69240"/>
              </a:solidFill>
              <a:prstDash val="solid"/>
              <a:round/>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chemeClr val="accent6"/>
              </a:solidFill>
              <a:prstDash val="solid"/>
              <a:round/>
            </a:ln>
          </a:top>
          <a:bottom>
            <a:ln w="9525" cap="flat">
              <a:solidFill>
                <a:srgbClr val="F69240"/>
              </a:solidFill>
              <a:prstDash val="solid"/>
              <a:round/>
            </a:ln>
          </a:bottom>
          <a:insideH>
            <a:ln w="12700" cap="flat">
              <a:noFill/>
              <a:miter lim="400000"/>
            </a:ln>
          </a:insideH>
          <a:insideV>
            <a:ln w="12700" cap="flat">
              <a:noFill/>
              <a:miter lim="400000"/>
            </a:ln>
          </a:insideV>
        </a:tcBdr>
        <a:fill>
          <a:no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9525" cap="flat">
              <a:solidFill>
                <a:srgbClr val="F69240"/>
              </a:solidFill>
              <a:prstDash val="solid"/>
              <a:round/>
            </a:ln>
          </a:top>
          <a:bottom>
            <a:ln w="9525" cap="flat">
              <a:solidFill>
                <a:srgbClr val="F69240"/>
              </a:solidFill>
              <a:prstDash val="solid"/>
              <a:round/>
            </a:ln>
          </a:bottom>
          <a:insideH>
            <a:ln w="12700" cap="flat">
              <a:noFill/>
              <a:miter lim="400000"/>
            </a:ln>
          </a:insideH>
          <a:insideV>
            <a:ln w="12700" cap="flat">
              <a:noFill/>
              <a:miter lim="400000"/>
            </a:ln>
          </a:insideV>
        </a:tcBdr>
        <a:fill>
          <a:solidFill>
            <a:schemeClr val="accent6"/>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2"/>
      <c:hPercent val="53"/>
      <c:rotY val="359"/>
      <c:depthPercent val="66"/>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1828168173304183E-2"/>
          <c:y val="4.7267975814303725E-2"/>
          <c:w val="0.98869499999999999"/>
          <c:h val="0.86300699999999997"/>
        </c:manualLayout>
      </c:layout>
      <c:line3DChart>
        <c:grouping val="standard"/>
        <c:varyColors val="0"/>
        <c:ser>
          <c:idx val="0"/>
          <c:order val="0"/>
          <c:tx>
            <c:strRef>
              <c:f>Sheet1!$A$2</c:f>
              <c:strCache>
                <c:ptCount val="1"/>
                <c:pt idx="0">
                  <c:v>Hoffman coding</c:v>
                </c:pt>
              </c:strCache>
            </c:strRef>
          </c:tx>
          <c:spPr>
            <a:gradFill rotWithShape="1">
              <a:gsLst>
                <a:gs pos="0">
                  <a:schemeClr val="accent1">
                    <a:tint val="100000"/>
                    <a:shade val="100000"/>
                    <a:satMod val="129999"/>
                  </a:schemeClr>
                </a:gs>
                <a:gs pos="100000">
                  <a:schemeClr val="accent1">
                    <a:tint val="50000"/>
                    <a:shade val="100000"/>
                    <a:satMod val="350000"/>
                  </a:schemeClr>
                </a:gs>
              </a:gsLst>
              <a:lin ang="16200000" scaled="0"/>
            </a:gradFill>
            <a:ln>
              <a:noFill/>
            </a:ln>
            <a:effectLst>
              <a:outerShdw blurRad="38100" dist="23000" dir="5400000" rotWithShape="0">
                <a:srgbClr val="000000">
                  <a:alpha val="35000"/>
                </a:srgbClr>
              </a:outerShdw>
            </a:effectLst>
            <a:sp3d/>
          </c:spPr>
          <c:cat>
            <c:strRef>
              <c:f>Sheet1!$B$1:$F$1</c:f>
              <c:strCache>
                <c:ptCount val="5"/>
                <c:pt idx="0">
                  <c:v>800</c:v>
                </c:pt>
                <c:pt idx="1">
                  <c:v>1628</c:v>
                </c:pt>
                <c:pt idx="2">
                  <c:v>2697</c:v>
                </c:pt>
                <c:pt idx="3">
                  <c:v>3074</c:v>
                </c:pt>
                <c:pt idx="4">
                  <c:v>8144</c:v>
                </c:pt>
              </c:strCache>
            </c:strRef>
          </c:cat>
          <c:val>
            <c:numRef>
              <c:f>Sheet1!$B$2:$F$2</c:f>
              <c:numCache>
                <c:formatCode>General</c:formatCode>
                <c:ptCount val="5"/>
                <c:pt idx="0">
                  <c:v>224</c:v>
                </c:pt>
                <c:pt idx="1">
                  <c:v>645</c:v>
                </c:pt>
                <c:pt idx="2">
                  <c:v>659</c:v>
                </c:pt>
                <c:pt idx="3">
                  <c:v>1792</c:v>
                </c:pt>
                <c:pt idx="4">
                  <c:v>5361</c:v>
                </c:pt>
              </c:numCache>
            </c:numRef>
          </c:val>
          <c:smooth val="0"/>
          <c:extLst>
            <c:ext xmlns:c16="http://schemas.microsoft.com/office/drawing/2014/chart" uri="{C3380CC4-5D6E-409C-BE32-E72D297353CC}">
              <c16:uniqueId val="{00000000-C02F-4020-9F25-5ECCD76EAB04}"/>
            </c:ext>
          </c:extLst>
        </c:ser>
        <c:ser>
          <c:idx val="1"/>
          <c:order val="1"/>
          <c:tx>
            <c:strRef>
              <c:f>Sheet1!$A$3</c:f>
              <c:strCache>
                <c:ptCount val="1"/>
                <c:pt idx="0">
                  <c:v>Run Length</c:v>
                </c:pt>
              </c:strCache>
            </c:strRef>
          </c:tx>
          <c:spPr>
            <a:gradFill rotWithShape="1">
              <a:gsLst>
                <a:gs pos="0">
                  <a:schemeClr val="accent2">
                    <a:tint val="100000"/>
                    <a:shade val="100000"/>
                    <a:satMod val="129999"/>
                  </a:schemeClr>
                </a:gs>
                <a:gs pos="100000">
                  <a:schemeClr val="accent2">
                    <a:tint val="50000"/>
                    <a:shade val="100000"/>
                    <a:satMod val="350000"/>
                  </a:schemeClr>
                </a:gs>
              </a:gsLst>
              <a:lin ang="16200000" scaled="0"/>
            </a:gradFill>
            <a:ln>
              <a:noFill/>
            </a:ln>
            <a:effectLst>
              <a:outerShdw blurRad="38100" dist="23000" dir="5400000" rotWithShape="0">
                <a:srgbClr val="000000">
                  <a:alpha val="35000"/>
                </a:srgbClr>
              </a:outerShdw>
            </a:effectLst>
            <a:sp3d/>
          </c:spPr>
          <c:cat>
            <c:strRef>
              <c:f>Sheet1!$B$1:$F$1</c:f>
              <c:strCache>
                <c:ptCount val="5"/>
                <c:pt idx="0">
                  <c:v>800</c:v>
                </c:pt>
                <c:pt idx="1">
                  <c:v>1628</c:v>
                </c:pt>
                <c:pt idx="2">
                  <c:v>2697</c:v>
                </c:pt>
                <c:pt idx="3">
                  <c:v>3074</c:v>
                </c:pt>
                <c:pt idx="4">
                  <c:v>8144</c:v>
                </c:pt>
              </c:strCache>
            </c:strRef>
          </c:cat>
          <c:val>
            <c:numRef>
              <c:f>Sheet1!$B$3:$F$3</c:f>
              <c:numCache>
                <c:formatCode>General</c:formatCode>
                <c:ptCount val="5"/>
                <c:pt idx="0">
                  <c:v>1600</c:v>
                </c:pt>
                <c:pt idx="1">
                  <c:v>2094</c:v>
                </c:pt>
                <c:pt idx="2">
                  <c:v>1648</c:v>
                </c:pt>
                <c:pt idx="3">
                  <c:v>3588</c:v>
                </c:pt>
                <c:pt idx="4">
                  <c:v>6922</c:v>
                </c:pt>
              </c:numCache>
            </c:numRef>
          </c:val>
          <c:smooth val="0"/>
          <c:extLst>
            <c:ext xmlns:c16="http://schemas.microsoft.com/office/drawing/2014/chart" uri="{C3380CC4-5D6E-409C-BE32-E72D297353CC}">
              <c16:uniqueId val="{00000001-C02F-4020-9F25-5ECCD76EAB04}"/>
            </c:ext>
          </c:extLst>
        </c:ser>
        <c:ser>
          <c:idx val="2"/>
          <c:order val="2"/>
          <c:tx>
            <c:strRef>
              <c:f>Sheet1!$A$4</c:f>
              <c:strCache>
                <c:ptCount val="1"/>
                <c:pt idx="0">
                  <c:v>Shannon fanon</c:v>
                </c:pt>
              </c:strCache>
            </c:strRef>
          </c:tx>
          <c:spPr>
            <a:gradFill rotWithShape="1">
              <a:gsLst>
                <a:gs pos="0">
                  <a:schemeClr val="accent3">
                    <a:tint val="100000"/>
                    <a:shade val="100000"/>
                    <a:satMod val="129999"/>
                  </a:schemeClr>
                </a:gs>
                <a:gs pos="100000">
                  <a:schemeClr val="accent3">
                    <a:tint val="50000"/>
                    <a:shade val="100000"/>
                    <a:satMod val="350000"/>
                  </a:schemeClr>
                </a:gs>
              </a:gsLst>
              <a:lin ang="16200000" scaled="0"/>
            </a:gradFill>
            <a:ln>
              <a:noFill/>
            </a:ln>
            <a:effectLst>
              <a:outerShdw blurRad="38100" dist="23000" dir="5400000" rotWithShape="0">
                <a:srgbClr val="000000">
                  <a:alpha val="35000"/>
                </a:srgbClr>
              </a:outerShdw>
            </a:effectLst>
            <a:sp3d/>
          </c:spPr>
          <c:cat>
            <c:strRef>
              <c:f>Sheet1!$B$1:$F$1</c:f>
              <c:strCache>
                <c:ptCount val="5"/>
                <c:pt idx="0">
                  <c:v>800</c:v>
                </c:pt>
                <c:pt idx="1">
                  <c:v>1628</c:v>
                </c:pt>
                <c:pt idx="2">
                  <c:v>2697</c:v>
                </c:pt>
                <c:pt idx="3">
                  <c:v>3074</c:v>
                </c:pt>
                <c:pt idx="4">
                  <c:v>8144</c:v>
                </c:pt>
              </c:strCache>
            </c:strRef>
          </c:cat>
          <c:val>
            <c:numRef>
              <c:f>Sheet1!$B$4:$F$4</c:f>
              <c:numCache>
                <c:formatCode>General</c:formatCode>
                <c:ptCount val="5"/>
                <c:pt idx="0">
                  <c:v>224</c:v>
                </c:pt>
                <c:pt idx="1">
                  <c:v>650</c:v>
                </c:pt>
                <c:pt idx="2">
                  <c:v>661</c:v>
                </c:pt>
                <c:pt idx="3">
                  <c:v>1790</c:v>
                </c:pt>
                <c:pt idx="4">
                  <c:v>5365</c:v>
                </c:pt>
              </c:numCache>
            </c:numRef>
          </c:val>
          <c:smooth val="0"/>
          <c:extLst>
            <c:ext xmlns:c16="http://schemas.microsoft.com/office/drawing/2014/chart" uri="{C3380CC4-5D6E-409C-BE32-E72D297353CC}">
              <c16:uniqueId val="{00000002-C02F-4020-9F25-5ECCD76EAB04}"/>
            </c:ext>
          </c:extLst>
        </c:ser>
        <c:dLbls>
          <c:showLegendKey val="0"/>
          <c:showVal val="0"/>
          <c:showCatName val="0"/>
          <c:showSerName val="0"/>
          <c:showPercent val="0"/>
          <c:showBubbleSize val="0"/>
        </c:dLbls>
        <c:axId val="2094734552"/>
        <c:axId val="2094734553"/>
        <c:axId val="2094734554"/>
      </c:line3DChart>
      <c:catAx>
        <c:axId val="2094734552"/>
        <c:scaling>
          <c:orientation val="minMax"/>
        </c:scaling>
        <c:delete val="0"/>
        <c:axPos val="b"/>
        <c:numFmt formatCode="General" sourceLinked="0"/>
        <c:majorTickMark val="out"/>
        <c:minorTickMark val="none"/>
        <c:tickLblPos val="low"/>
        <c:spPr>
          <a:noFill/>
          <a:ln w="9525" cap="flat" cmpd="sng" algn="ctr">
            <a:solidFill>
              <a:schemeClr val="dk1">
                <a:lumMod val="50000"/>
                <a:lumOff val="50000"/>
              </a:schemeClr>
            </a:solidFill>
            <a:round/>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0"/>
        <c:majorTickMark val="none"/>
        <c:minorTickMark val="none"/>
        <c:tickLblPos val="nextTo"/>
        <c:spPr>
          <a:noFill/>
          <a:ln>
            <a:noFill/>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2"/>
        <c:crosses val="autoZero"/>
        <c:crossBetween val="between"/>
        <c:majorUnit val="1750"/>
        <c:minorUnit val="875"/>
      </c:valAx>
      <c:serAx>
        <c:axId val="2094734554"/>
        <c:scaling>
          <c:orientation val="minMax"/>
        </c:scaling>
        <c:delete val="0"/>
        <c:axPos val="b"/>
        <c:majorTickMark val="out"/>
        <c:minorTickMark val="none"/>
        <c:tickLblPos val="none"/>
        <c:spPr>
          <a:noFill/>
          <a:ln w="9525" cap="flat" cmpd="sng" algn="ctr">
            <a:solidFill>
              <a:schemeClr val="dk1">
                <a:lumMod val="50000"/>
                <a:lumOff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3"/>
        <c:crosses val="autoZero"/>
        <c:tickLblSkip val="1"/>
      </c:serAx>
      <c:spPr>
        <a:noFill/>
        <a:ln>
          <a:noFill/>
        </a:ln>
        <a:effectLst/>
      </c:spPr>
    </c:plotArea>
    <c:legend>
      <c:legendPos val="b"/>
      <c:overlay val="0"/>
      <c:spPr>
        <a:noFill/>
        <a:ln>
          <a:noFill/>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1"/>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hPercent val="100"/>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0000000000000001E-3"/>
          <c:y val="0.25044499999999997"/>
          <c:w val="0.96266499999999999"/>
          <c:h val="0.73705500000000002"/>
        </c:manualLayout>
      </c:layout>
      <c:bar3DChart>
        <c:barDir val="col"/>
        <c:grouping val="clustered"/>
        <c:varyColors val="0"/>
        <c:ser>
          <c:idx val="0"/>
          <c:order val="0"/>
          <c:tx>
            <c:strRef>
              <c:f>Sheet1!$A$2</c:f>
              <c:strCache>
                <c:ptCount val="1"/>
                <c:pt idx="0">
                  <c:v>Hoffman</c:v>
                </c:pt>
              </c:strCache>
            </c:strRef>
          </c:tx>
          <c:spPr>
            <a:gradFill rotWithShape="1">
              <a:gsLst>
                <a:gs pos="0">
                  <a:schemeClr val="accent1">
                    <a:tint val="100000"/>
                    <a:shade val="100000"/>
                    <a:satMod val="129999"/>
                  </a:schemeClr>
                </a:gs>
                <a:gs pos="100000">
                  <a:schemeClr val="accent1">
                    <a:tint val="50000"/>
                    <a:shade val="100000"/>
                    <a:satMod val="350000"/>
                  </a:schemeClr>
                </a:gs>
              </a:gsLst>
              <a:lin ang="16200000" scaled="0"/>
            </a:gradFill>
            <a:ln>
              <a:noFill/>
            </a:ln>
            <a:effectLst>
              <a:outerShdw blurRad="38100" dist="23000" dir="5400000" rotWithShape="0">
                <a:srgbClr val="000000">
                  <a:alpha val="35000"/>
                </a:srgbClr>
              </a:outerShdw>
            </a:effectLst>
            <a:sp3d/>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Sheet1!$B$1:$G$1</c:f>
              <c:strCache>
                <c:ptCount val="6"/>
                <c:pt idx="0">
                  <c:v> </c:v>
                </c:pt>
                <c:pt idx="1">
                  <c:v> </c:v>
                </c:pt>
                <c:pt idx="2">
                  <c:v> </c:v>
                </c:pt>
                <c:pt idx="3">
                  <c:v> </c:v>
                </c:pt>
              </c:strCache>
            </c:strRef>
          </c:cat>
          <c:val>
            <c:numRef>
              <c:f>Sheet1!$B$2:$G$2</c:f>
              <c:numCache>
                <c:formatCode>General</c:formatCode>
                <c:ptCount val="5"/>
                <c:pt idx="0">
                  <c:v>0.28000000000000003</c:v>
                </c:pt>
                <c:pt idx="1">
                  <c:v>0.39600000000000002</c:v>
                </c:pt>
                <c:pt idx="2">
                  <c:v>0.246</c:v>
                </c:pt>
                <c:pt idx="3">
                  <c:v>0.58299999999999996</c:v>
                </c:pt>
                <c:pt idx="4">
                  <c:v>0.65800000000000003</c:v>
                </c:pt>
              </c:numCache>
            </c:numRef>
          </c:val>
          <c:extLst>
            <c:ext xmlns:c16="http://schemas.microsoft.com/office/drawing/2014/chart" uri="{C3380CC4-5D6E-409C-BE32-E72D297353CC}">
              <c16:uniqueId val="{00000000-5C0B-4A47-BFA5-0AC1A940B5AD}"/>
            </c:ext>
          </c:extLst>
        </c:ser>
        <c:ser>
          <c:idx val="1"/>
          <c:order val="1"/>
          <c:tx>
            <c:strRef>
              <c:f>Sheet1!$A$3</c:f>
              <c:strCache>
                <c:ptCount val="1"/>
                <c:pt idx="0">
                  <c:v>Runlength</c:v>
                </c:pt>
              </c:strCache>
            </c:strRef>
          </c:tx>
          <c:spPr>
            <a:gradFill rotWithShape="1">
              <a:gsLst>
                <a:gs pos="0">
                  <a:schemeClr val="accent2">
                    <a:tint val="100000"/>
                    <a:shade val="100000"/>
                    <a:satMod val="129999"/>
                  </a:schemeClr>
                </a:gs>
                <a:gs pos="100000">
                  <a:schemeClr val="accent2">
                    <a:tint val="50000"/>
                    <a:shade val="100000"/>
                    <a:satMod val="350000"/>
                  </a:schemeClr>
                </a:gs>
              </a:gsLst>
              <a:lin ang="16200000" scaled="0"/>
            </a:gradFill>
            <a:ln>
              <a:noFill/>
            </a:ln>
            <a:effectLst>
              <a:outerShdw blurRad="38100" dist="23000" dir="5400000" rotWithShape="0">
                <a:srgbClr val="000000">
                  <a:alpha val="35000"/>
                </a:srgbClr>
              </a:outerShdw>
            </a:effectLst>
            <a:sp3d/>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Sheet1!$B$1:$G$1</c:f>
              <c:strCache>
                <c:ptCount val="6"/>
                <c:pt idx="0">
                  <c:v> </c:v>
                </c:pt>
                <c:pt idx="1">
                  <c:v> </c:v>
                </c:pt>
                <c:pt idx="2">
                  <c:v> </c:v>
                </c:pt>
                <c:pt idx="3">
                  <c:v> </c:v>
                </c:pt>
              </c:strCache>
            </c:strRef>
          </c:cat>
          <c:val>
            <c:numRef>
              <c:f>Sheet1!$B$3:$G$3</c:f>
              <c:numCache>
                <c:formatCode>General</c:formatCode>
                <c:ptCount val="5"/>
                <c:pt idx="0">
                  <c:v>2</c:v>
                </c:pt>
                <c:pt idx="1">
                  <c:v>1.286</c:v>
                </c:pt>
                <c:pt idx="2">
                  <c:v>0.61499999999999999</c:v>
                </c:pt>
                <c:pt idx="3">
                  <c:v>1.167</c:v>
                </c:pt>
                <c:pt idx="4">
                  <c:v>0.85</c:v>
                </c:pt>
              </c:numCache>
            </c:numRef>
          </c:val>
          <c:extLst>
            <c:ext xmlns:c16="http://schemas.microsoft.com/office/drawing/2014/chart" uri="{C3380CC4-5D6E-409C-BE32-E72D297353CC}">
              <c16:uniqueId val="{00000001-5C0B-4A47-BFA5-0AC1A940B5AD}"/>
            </c:ext>
          </c:extLst>
        </c:ser>
        <c:ser>
          <c:idx val="2"/>
          <c:order val="2"/>
          <c:tx>
            <c:strRef>
              <c:f>Sheet1!$A$4</c:f>
              <c:strCache>
                <c:ptCount val="1"/>
                <c:pt idx="0">
                  <c:v>Shanon Fano</c:v>
                </c:pt>
              </c:strCache>
            </c:strRef>
          </c:tx>
          <c:spPr>
            <a:gradFill rotWithShape="1">
              <a:gsLst>
                <a:gs pos="0">
                  <a:schemeClr val="accent3">
                    <a:tint val="100000"/>
                    <a:shade val="100000"/>
                    <a:satMod val="129999"/>
                  </a:schemeClr>
                </a:gs>
                <a:gs pos="100000">
                  <a:schemeClr val="accent3">
                    <a:tint val="50000"/>
                    <a:shade val="100000"/>
                    <a:satMod val="350000"/>
                  </a:schemeClr>
                </a:gs>
              </a:gsLst>
              <a:lin ang="16200000" scaled="0"/>
            </a:gradFill>
            <a:ln>
              <a:noFill/>
            </a:ln>
            <a:effectLst>
              <a:outerShdw blurRad="38100" dist="23000" dir="5400000" rotWithShape="0">
                <a:srgbClr val="000000">
                  <a:alpha val="35000"/>
                </a:srgbClr>
              </a:outerShdw>
            </a:effectLst>
            <a:sp3d/>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Sheet1!$B$1:$G$1</c:f>
              <c:strCache>
                <c:ptCount val="6"/>
                <c:pt idx="0">
                  <c:v> </c:v>
                </c:pt>
                <c:pt idx="1">
                  <c:v> </c:v>
                </c:pt>
                <c:pt idx="2">
                  <c:v> </c:v>
                </c:pt>
                <c:pt idx="3">
                  <c:v> </c:v>
                </c:pt>
              </c:strCache>
            </c:strRef>
          </c:cat>
          <c:val>
            <c:numRef>
              <c:f>Sheet1!$B$4:$G$4</c:f>
              <c:numCache>
                <c:formatCode>General</c:formatCode>
                <c:ptCount val="5"/>
                <c:pt idx="0">
                  <c:v>0.28000000000000003</c:v>
                </c:pt>
                <c:pt idx="1">
                  <c:v>0.4</c:v>
                </c:pt>
                <c:pt idx="2">
                  <c:v>0.247</c:v>
                </c:pt>
                <c:pt idx="3">
                  <c:v>0.58399999999999996</c:v>
                </c:pt>
                <c:pt idx="4">
                  <c:v>0.66</c:v>
                </c:pt>
              </c:numCache>
            </c:numRef>
          </c:val>
          <c:extLst>
            <c:ext xmlns:c16="http://schemas.microsoft.com/office/drawing/2014/chart" uri="{C3380CC4-5D6E-409C-BE32-E72D297353CC}">
              <c16:uniqueId val="{00000002-5C0B-4A47-BFA5-0AC1A940B5AD}"/>
            </c:ext>
          </c:extLst>
        </c:ser>
        <c:dLbls>
          <c:showLegendKey val="0"/>
          <c:showVal val="1"/>
          <c:showCatName val="0"/>
          <c:showSerName val="0"/>
          <c:showPercent val="0"/>
          <c:showBubbleSize val="0"/>
        </c:dLbls>
        <c:gapWidth val="150"/>
        <c:shape val="box"/>
        <c:axId val="2094734552"/>
        <c:axId val="2094734553"/>
        <c:axId val="2094734554"/>
      </c:bar3DChart>
      <c:catAx>
        <c:axId val="2094734552"/>
        <c:scaling>
          <c:orientation val="minMax"/>
        </c:scaling>
        <c:delete val="0"/>
        <c:axPos val="b"/>
        <c:numFmt formatCode="General" sourceLinked="0"/>
        <c:majorTickMark val="none"/>
        <c:minorTickMark val="none"/>
        <c:tickLblPos val="low"/>
        <c:spPr>
          <a:noFill/>
          <a:ln>
            <a:noFill/>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0"/>
        <c:majorTickMark val="none"/>
        <c:minorTickMark val="none"/>
        <c:tickLblPos val="nextTo"/>
        <c:spPr>
          <a:noFill/>
          <a:ln>
            <a:noFill/>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2"/>
        <c:crosses val="autoZero"/>
        <c:crossBetween val="between"/>
        <c:majorUnit val="0.5"/>
        <c:minorUnit val="0.25"/>
      </c:valAx>
      <c:serAx>
        <c:axId val="2094734554"/>
        <c:scaling>
          <c:orientation val="minMax"/>
        </c:scaling>
        <c:delete val="0"/>
        <c:axPos val="b"/>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4734553"/>
        <c:crosses val="autoZero"/>
        <c:tickLblSkip val="1"/>
      </c:serAx>
      <c:spPr>
        <a:noFill/>
        <a:ln>
          <a:noFill/>
        </a:ln>
        <a:effectLst/>
      </c:spPr>
    </c:plotArea>
    <c:legend>
      <c:legendPos val="b"/>
      <c:overlay val="0"/>
      <c:spPr>
        <a:noFill/>
        <a:ln>
          <a:noFill/>
        </a:ln>
        <a:effectLst/>
      </c:spPr>
      <c:txPr>
        <a:bodyPr rot="0" spcFirstLastPara="1" vertOverflow="ellipsis"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1"/>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9525" cap="flat" cmpd="sng" algn="ctr">
        <a:solidFill>
          <a:schemeClr val="dk1">
            <a:lumMod val="50000"/>
            <a:lumOff val="50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9525" cap="flat" cmpd="sng" algn="ctr">
        <a:solidFill>
          <a:schemeClr val="dk1">
            <a:lumMod val="50000"/>
            <a:lumOff val="50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jpeg>
</file>

<file path=ppt/media/image10.png>
</file>

<file path=ppt/media/image11.png>
</file>

<file path=ppt/media/image12.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9" name="Shape 49"/>
          <p:cNvSpPr>
            <a:spLocks noGrp="1" noRot="1" noChangeAspect="1"/>
          </p:cNvSpPr>
          <p:nvPr>
            <p:ph type="sldImg"/>
          </p:nvPr>
        </p:nvSpPr>
        <p:spPr>
          <a:xfrm>
            <a:off x="1143000" y="685800"/>
            <a:ext cx="4572000" cy="3429000"/>
          </a:xfrm>
          <a:prstGeom prst="rect">
            <a:avLst/>
          </a:prstGeom>
        </p:spPr>
        <p:txBody>
          <a:bodyPr/>
          <a:lstStyle/>
          <a:p>
            <a:endParaRPr/>
          </a:p>
        </p:txBody>
      </p:sp>
      <p:sp>
        <p:nvSpPr>
          <p:cNvPr id="50" name="Shape 5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Custom Layou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1_Custom Layou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 name="TITLE"/>
          <p:cNvSpPr txBox="1">
            <a:spLocks noGrp="1"/>
          </p:cNvSpPr>
          <p:nvPr>
            <p:ph type="title" hasCustomPrompt="1"/>
          </p:nvPr>
        </p:nvSpPr>
        <p:spPr>
          <a:xfrm>
            <a:off x="0" y="2275826"/>
            <a:ext cx="12192000" cy="564912"/>
          </a:xfrm>
          <a:prstGeom prst="rect">
            <a:avLst/>
          </a:prstGeom>
        </p:spPr>
        <p:txBody>
          <a:bodyPr/>
          <a:lstStyle>
            <a:lvl1pPr>
              <a:defRPr sz="3600">
                <a:solidFill>
                  <a:srgbClr val="17375E"/>
                </a:solidFill>
              </a:defRPr>
            </a:lvl1pPr>
          </a:lstStyle>
          <a:p>
            <a:r>
              <a:t>TITLE</a:t>
            </a:r>
          </a:p>
        </p:txBody>
      </p:sp>
      <p:sp>
        <p:nvSpPr>
          <p:cNvPr id="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6" name="Title Text"/>
          <p:cNvSpPr txBox="1">
            <a:spLocks noGrp="1"/>
          </p:cNvSpPr>
          <p:nvPr>
            <p:ph type="title"/>
          </p:nvPr>
        </p:nvSpPr>
        <p:spPr>
          <a:prstGeom prst="rect">
            <a:avLst/>
          </a:prstGeom>
        </p:spPr>
        <p:txBody>
          <a:bodyPr/>
          <a:lstStyle/>
          <a:p>
            <a:r>
              <a:t>Title Text</a:t>
            </a:r>
          </a:p>
        </p:txBody>
      </p:sp>
      <p:sp>
        <p:nvSpPr>
          <p:cNvPr id="27" name="Body Level One…"/>
          <p:cNvSpPr txBox="1">
            <a:spLocks noGrp="1"/>
          </p:cNvSpPr>
          <p:nvPr>
            <p:ph type="body" idx="1" hasCustomPrompt="1"/>
          </p:nvPr>
        </p:nvSpPr>
        <p:spPr>
          <a:prstGeom prst="rect">
            <a:avLst/>
          </a:prstGeom>
        </p:spPr>
        <p:txBody>
          <a:bodyPr/>
          <a:lstStyle/>
          <a:p>
            <a:r>
              <a:t>Text</a:t>
            </a:r>
          </a:p>
          <a:p>
            <a:pPr lvl="1"/>
            <a:endParaRPr/>
          </a:p>
          <a:p>
            <a:pPr lvl="2"/>
            <a:endParaRPr/>
          </a:p>
          <a:p>
            <a:pPr lvl="3"/>
            <a:endParaRPr/>
          </a:p>
          <a:p>
            <a:pPr lvl="4"/>
            <a:endParaRPr/>
          </a:p>
        </p:txBody>
      </p:sp>
      <p:sp>
        <p:nvSpPr>
          <p:cNvPr id="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3_Custom Layou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5" name="SEPARATOR"/>
          <p:cNvSpPr txBox="1">
            <a:spLocks noGrp="1"/>
          </p:cNvSpPr>
          <p:nvPr>
            <p:ph type="title" hasCustomPrompt="1"/>
          </p:nvPr>
        </p:nvSpPr>
        <p:spPr>
          <a:xfrm>
            <a:off x="0" y="2275826"/>
            <a:ext cx="12192000" cy="564912"/>
          </a:xfrm>
          <a:prstGeom prst="rect">
            <a:avLst/>
          </a:prstGeom>
        </p:spPr>
        <p:txBody>
          <a:bodyPr/>
          <a:lstStyle>
            <a:lvl1pPr>
              <a:defRPr sz="3600">
                <a:solidFill>
                  <a:srgbClr val="17375E"/>
                </a:solidFill>
              </a:defRPr>
            </a:lvl1pPr>
          </a:lstStyle>
          <a:p>
            <a:r>
              <a:t>SEPARATOR</a:t>
            </a:r>
          </a:p>
        </p:txBody>
      </p:sp>
      <p:sp>
        <p:nvSpPr>
          <p:cNvPr id="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7"/>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62000" y="427039"/>
            <a:ext cx="10972800" cy="1143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p>
            <a:r>
              <a:t>Title Text</a:t>
            </a:r>
          </a:p>
        </p:txBody>
      </p:sp>
      <p:sp>
        <p:nvSpPr>
          <p:cNvPr id="3" name="Body Level One…"/>
          <p:cNvSpPr txBox="1">
            <a:spLocks noGrp="1"/>
          </p:cNvSpPr>
          <p:nvPr>
            <p:ph type="body" idx="1" hasCustomPrompt="1"/>
          </p:nvPr>
        </p:nvSpPr>
        <p:spPr>
          <a:xfrm>
            <a:off x="762000" y="1752600"/>
            <a:ext cx="10972800" cy="45259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323781" y="6414763"/>
            <a:ext cx="258620" cy="248302"/>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1pPr>
      <a:lvl2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2pPr>
      <a:lvl3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3pPr>
      <a:lvl4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4pPr>
      <a:lvl5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5pPr>
      <a:lvl6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6pPr>
      <a:lvl7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7pPr>
      <a:lvl8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8pPr>
      <a:lvl9pPr marL="0" marR="0" indent="0" algn="ctr" defTabSz="457189"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9pPr>
    </p:titleStyle>
    <p:bodyStyle>
      <a:lvl1pPr marL="342889" marR="0" indent="-34288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52" marR="0" indent="-326564"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168" marR="0" indent="-30479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16" marR="0" indent="-36574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05" marR="0" indent="-36574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692" marR="0" indent="-36574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881" marR="0" indent="-36574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069" marR="0" indent="-365749"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259" marR="0" indent="-365750" algn="l" defTabSz="457189"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45718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hyperlink" Target="http://www.ripublication.com/" TargetMode="Externa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Literature Review"/>
          <p:cNvSpPr txBox="1">
            <a:spLocks noGrp="1"/>
          </p:cNvSpPr>
          <p:nvPr>
            <p:ph type="title"/>
          </p:nvPr>
        </p:nvSpPr>
        <p:spPr>
          <a:prstGeom prst="rect">
            <a:avLst/>
          </a:prstGeom>
        </p:spPr>
        <p:txBody>
          <a:bodyPr/>
          <a:lstStyle/>
          <a:p>
            <a:pPr marL="342889" indent="-342889" algn="just">
              <a:spcBef>
                <a:spcPts val="500"/>
              </a:spcBef>
              <a:defRPr sz="2400" b="1"/>
            </a:pPr>
            <a:r>
              <a:t>                                                     </a:t>
            </a:r>
            <a:r>
              <a:rPr sz="3700"/>
              <a:t>Literature Review</a:t>
            </a:r>
          </a:p>
        </p:txBody>
      </p:sp>
      <p:sp>
        <p:nvSpPr>
          <p:cNvPr id="79" name="Text"/>
          <p:cNvSpPr txBox="1">
            <a:spLocks noGrp="1"/>
          </p:cNvSpPr>
          <p:nvPr>
            <p:ph type="body" idx="1"/>
          </p:nvPr>
        </p:nvSpPr>
        <p:spPr>
          <a:prstGeom prst="rect">
            <a:avLst/>
          </a:prstGeom>
        </p:spPr>
        <p:txBody>
          <a:bodyPr>
            <a:normAutofit lnSpcReduction="10000"/>
          </a:bodyPr>
          <a:lstStyle/>
          <a:p>
            <a:pPr marL="336032" indent="-336032" algn="just" defTabSz="448045">
              <a:lnSpc>
                <a:spcPct val="107000"/>
              </a:lnSpc>
              <a:defRPr sz="2450">
                <a:latin typeface="Times New Roman"/>
                <a:ea typeface="Times New Roman"/>
                <a:cs typeface="Times New Roman"/>
                <a:sym typeface="Times New Roman"/>
              </a:defRPr>
            </a:pPr>
            <a:r>
              <a:t>degree of compression is the primary concern. Compression can be classified as either lossy or lossless. Lossless compression techniques reconstruct the original data from the compressed file without any loss of data. Thus the information does not change during the compression and decompression processes[3].</a:t>
            </a:r>
          </a:p>
          <a:p>
            <a:pPr marL="336032" indent="-336032" algn="just" defTabSz="448045">
              <a:lnSpc>
                <a:spcPct val="107000"/>
              </a:lnSpc>
              <a:defRPr sz="2450">
                <a:latin typeface="Times New Roman"/>
                <a:ea typeface="Times New Roman"/>
                <a:cs typeface="Times New Roman"/>
                <a:sym typeface="Times New Roman"/>
              </a:defRPr>
            </a:pPr>
            <a:r>
              <a:t>We require the ability to reconstitute the original file from the compressed version at any time. Data compression is a method of encoding rules that allows substantial reduction in the total number of bits to store or transmit a file. The more information being dealt with, the more it costs in terms of storage and transmission costs[4].     </a:t>
            </a:r>
          </a:p>
          <a:p>
            <a:pPr marL="336032" indent="-336032" algn="just" defTabSz="448045">
              <a:lnSpc>
                <a:spcPct val="107000"/>
              </a:lnSpc>
              <a:defRPr sz="2450">
                <a:latin typeface="Times New Roman"/>
                <a:ea typeface="Times New Roman"/>
                <a:cs typeface="Times New Roman"/>
                <a:sym typeface="Times New Roman"/>
              </a:defRPr>
            </a:pPr>
            <a:r>
              <a:t>We check the performance of these three lossless data compression  algorithms for compressing text data and then the compressed text data  will be evaluated and compared.</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roblem Statement"/>
          <p:cNvSpPr txBox="1">
            <a:spLocks noGrp="1"/>
          </p:cNvSpPr>
          <p:nvPr>
            <p:ph type="title"/>
          </p:nvPr>
        </p:nvSpPr>
        <p:spPr>
          <a:prstGeom prst="rect">
            <a:avLst/>
          </a:prstGeom>
        </p:spPr>
        <p:txBody>
          <a:bodyPr/>
          <a:lstStyle/>
          <a:p>
            <a:pPr marL="342889" indent="-342889" algn="just">
              <a:spcBef>
                <a:spcPts val="500"/>
              </a:spcBef>
              <a:defRPr sz="2400" b="1"/>
            </a:pPr>
            <a:r>
              <a:t>                                                    </a:t>
            </a:r>
            <a:r>
              <a:rPr sz="3500"/>
              <a:t>Problem Statement</a:t>
            </a:r>
          </a:p>
        </p:txBody>
      </p:sp>
      <p:sp>
        <p:nvSpPr>
          <p:cNvPr id="82" name="1)  Data compression systems include as an integral part a certain classifier that allows you to select the most efficient compression algorithm.…"/>
          <p:cNvSpPr txBox="1">
            <a:spLocks noGrp="1"/>
          </p:cNvSpPr>
          <p:nvPr>
            <p:ph type="body" idx="1"/>
          </p:nvPr>
        </p:nvSpPr>
        <p:spPr>
          <a:prstGeom prst="rect">
            <a:avLst/>
          </a:prstGeom>
        </p:spPr>
        <p:txBody>
          <a:bodyPr/>
          <a:lstStyle/>
          <a:p>
            <a:pPr marL="342891" indent="-342891">
              <a:defRPr sz="2500"/>
            </a:pPr>
            <a:r>
              <a:t>1)	 Data compression systems include as an integral part a certain classifier that allows you to select the most efficient compression algorithm.</a:t>
            </a:r>
          </a:p>
          <a:p>
            <a:pPr marL="342891" indent="-342891">
              <a:defRPr sz="2500"/>
            </a:pPr>
            <a:r>
              <a:t>2)	A compression problem from the algorithmic point of view is to find an effective and efficient algorithm to remove various redundancy from certain types of data by using lossless data compression algorithm. </a:t>
            </a:r>
          </a:p>
          <a:p>
            <a:pPr marL="342891" indent="-342891">
              <a:defRPr sz="2500"/>
            </a:pPr>
            <a:r>
              <a:t>3)	It is used to examines the performance of the Run Length Encoding Algorithm, Huffman Encoding Algorithm, Shannon Fano Algorithm.</a:t>
            </a:r>
          </a:p>
          <a:p>
            <a:pPr marL="342891" indent="-342891">
              <a:defRPr sz="2500"/>
            </a:pPr>
            <a:r>
              <a:t>4)	In order to examine the performance of these algorithms in compressing text data is evaluated and compared.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Objective"/>
          <p:cNvSpPr txBox="1">
            <a:spLocks noGrp="1"/>
          </p:cNvSpPr>
          <p:nvPr>
            <p:ph type="title"/>
          </p:nvPr>
        </p:nvSpPr>
        <p:spPr>
          <a:prstGeom prst="rect">
            <a:avLst/>
          </a:prstGeom>
        </p:spPr>
        <p:txBody>
          <a:bodyPr/>
          <a:lstStyle>
            <a:lvl1pPr marL="342889" indent="-342889" algn="just">
              <a:spcBef>
                <a:spcPts val="500"/>
              </a:spcBef>
              <a:defRPr sz="3300" b="1"/>
            </a:lvl1pPr>
          </a:lstStyle>
          <a:p>
            <a:r>
              <a:t>                                             Objective</a:t>
            </a:r>
          </a:p>
        </p:txBody>
      </p:sp>
      <p:sp>
        <p:nvSpPr>
          <p:cNvPr id="85" name="The main objective of this project is to find out that which techniques works best in given conditions by comparing different data compression technique. We compare different techniques on the basis of Compression Time , compression ratio, compression fa"/>
          <p:cNvSpPr txBox="1">
            <a:spLocks noGrp="1"/>
          </p:cNvSpPr>
          <p:nvPr>
            <p:ph type="body" idx="1"/>
          </p:nvPr>
        </p:nvSpPr>
        <p:spPr>
          <a:prstGeom prst="rect">
            <a:avLst/>
          </a:prstGeom>
        </p:spPr>
        <p:txBody>
          <a:bodyPr/>
          <a:lstStyle/>
          <a:p>
            <a:pPr marL="236594" indent="-236594" defTabSz="315460">
              <a:spcBef>
                <a:spcPts val="400"/>
              </a:spcBef>
              <a:defRPr sz="2484"/>
            </a:pPr>
            <a:r>
              <a:t>The main objective of this project is to find out that which techniques works best in given conditions by comparing different data compression technique. We compare different techniques on the basis of Compression Time , compression ratio, compression factor.</a:t>
            </a:r>
          </a:p>
          <a:p>
            <a:pPr marL="236594" indent="-236594" defTabSz="315460">
              <a:spcBef>
                <a:spcPts val="400"/>
              </a:spcBef>
              <a:defRPr sz="2484"/>
            </a:pPr>
            <a:r>
              <a:t>o compare &amp; evaluate the performance of the algorithms. </a:t>
            </a:r>
          </a:p>
          <a:p>
            <a:pPr marL="236594" indent="-236594" defTabSz="315460">
              <a:spcBef>
                <a:spcPts val="400"/>
              </a:spcBef>
              <a:defRPr sz="2484"/>
            </a:pPr>
            <a:r>
              <a:t>To implement and compare the compressed file sizes using Huffman Encoding, Run Length Encoding, and Shannon Fano Algorithm. </a:t>
            </a:r>
          </a:p>
          <a:p>
            <a:pPr marL="236594" indent="-236594" defTabSz="315460">
              <a:spcBef>
                <a:spcPts val="400"/>
              </a:spcBef>
              <a:defRPr sz="2484"/>
            </a:pPr>
            <a:r>
              <a:t>To reduce the amount of redundant information in the stored or communicated data. </a:t>
            </a:r>
          </a:p>
          <a:p>
            <a:pPr marL="236594" indent="-236594" defTabSz="315460">
              <a:spcBef>
                <a:spcPts val="400"/>
              </a:spcBef>
              <a:defRPr sz="2484"/>
            </a:pPr>
            <a:r>
              <a:t>To compress the text data and also allows the original data to be reconstructed from the compressed data.</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Methodology"/>
          <p:cNvSpPr txBox="1">
            <a:spLocks noGrp="1"/>
          </p:cNvSpPr>
          <p:nvPr>
            <p:ph type="title"/>
          </p:nvPr>
        </p:nvSpPr>
        <p:spPr>
          <a:prstGeom prst="rect">
            <a:avLst/>
          </a:prstGeom>
        </p:spPr>
        <p:txBody>
          <a:bodyPr/>
          <a:lstStyle/>
          <a:p>
            <a:pPr marL="342889" indent="-342889" algn="just">
              <a:spcBef>
                <a:spcPts val="500"/>
              </a:spcBef>
              <a:defRPr sz="2400" b="1"/>
            </a:pPr>
            <a:r>
              <a:t>                                                             </a:t>
            </a:r>
            <a:r>
              <a:rPr sz="3300"/>
              <a:t> Methodology</a:t>
            </a:r>
          </a:p>
        </p:txBody>
      </p:sp>
      <p:sp>
        <p:nvSpPr>
          <p:cNvPr id="88" name="In order to test the performance of lossless compression algorithms, the Run Length Encoding Algorithm, Huffman Encoding Algorithm, Shannon Fano Algorithm are implemented and tested with a set of text files. Performances are evaluated by computing the ab"/>
          <p:cNvSpPr txBox="1">
            <a:spLocks noGrp="1"/>
          </p:cNvSpPr>
          <p:nvPr>
            <p:ph type="body" idx="1"/>
          </p:nvPr>
        </p:nvSpPr>
        <p:spPr>
          <a:xfrm>
            <a:off x="369860" y="1566653"/>
            <a:ext cx="10972801" cy="4525964"/>
          </a:xfrm>
          <a:prstGeom prst="rect">
            <a:avLst/>
          </a:prstGeom>
        </p:spPr>
        <p:txBody>
          <a:bodyPr/>
          <a:lstStyle/>
          <a:p>
            <a:pPr marL="0" indent="0" defTabSz="397763">
              <a:spcBef>
                <a:spcPts val="0"/>
              </a:spcBef>
              <a:buSzTx/>
              <a:buNone/>
              <a:defRPr sz="2100">
                <a:latin typeface="Times Roman"/>
                <a:ea typeface="Times Roman"/>
                <a:cs typeface="Times Roman"/>
                <a:sym typeface="Times Roman"/>
              </a:defRPr>
            </a:pPr>
            <a:r>
              <a:t>In order to test the performance of lossless compression algorithms, the Run Length Encoding Algorithm, Huffman Encoding Algorithm, Shannon Fano Algorithm are implemented and tested with a set of text files. Performances are evaluated by computing the above mentioned factors.</a:t>
            </a:r>
            <a:r>
              <a:rPr sz="2000"/>
              <a:t> </a:t>
            </a:r>
          </a:p>
          <a:p>
            <a:pPr marL="0" indent="0" defTabSz="397763">
              <a:spcBef>
                <a:spcPts val="0"/>
              </a:spcBef>
              <a:buSzTx/>
              <a:buNone/>
              <a:defRPr sz="2000">
                <a:latin typeface="Times Roman"/>
                <a:ea typeface="Times Roman"/>
                <a:cs typeface="Times Roman"/>
                <a:sym typeface="Times Roman"/>
              </a:defRPr>
            </a:pPr>
            <a:endParaRPr sz="2000"/>
          </a:p>
          <a:p>
            <a:pPr marL="0" indent="0" defTabSz="397763">
              <a:spcBef>
                <a:spcPts val="0"/>
              </a:spcBef>
              <a:buSzTx/>
              <a:buNone/>
              <a:defRPr sz="2100">
                <a:latin typeface="Times Roman"/>
                <a:ea typeface="Times Roman"/>
                <a:cs typeface="Times Roman"/>
                <a:sym typeface="Times Roman"/>
              </a:defRPr>
            </a:pPr>
            <a:r>
              <a:t>Measuring the Performance of RLE Algorithm Since the Run Length Encoding Algorithm does not use any statistical method for the compression process, the Compression and Decompression times, File Sizes, Compression Ratio and Saving Percentage are calculated. Several files with different file sizes and text patterns are used for computation. </a:t>
            </a:r>
          </a:p>
          <a:p>
            <a:pPr marL="0" indent="0" defTabSz="397763">
              <a:spcBef>
                <a:spcPts val="0"/>
              </a:spcBef>
              <a:buSzTx/>
              <a:buNone/>
              <a:defRPr sz="1700">
                <a:latin typeface="Times Roman"/>
                <a:ea typeface="Times Roman"/>
                <a:cs typeface="Times Roman"/>
                <a:sym typeface="Times Roman"/>
              </a:defRPr>
            </a:pPr>
            <a:endParaRPr/>
          </a:p>
          <a:p>
            <a:pPr marL="0" indent="0" defTabSz="397763">
              <a:spcBef>
                <a:spcPts val="0"/>
              </a:spcBef>
              <a:buSzTx/>
              <a:buNone/>
              <a:defRPr sz="2100">
                <a:latin typeface="Times Roman"/>
                <a:ea typeface="Times Roman"/>
                <a:cs typeface="Times Roman"/>
                <a:sym typeface="Times Roman"/>
              </a:defRPr>
            </a:pPr>
            <a:r>
              <a:t>Measuring the Performance of Static Huffman Approaches Static Huffman Encoding and Shannon Fano approaches are implemented and executed independently. For these two approaches, file sizes, compression and decompression times, entropy and code efficiency are calculated. </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Double-click to edit"/>
          <p:cNvSpPr txBox="1">
            <a:spLocks noGrp="1"/>
          </p:cNvSpPr>
          <p:nvPr>
            <p:ph type="title"/>
          </p:nvPr>
        </p:nvSpPr>
        <p:spPr>
          <a:xfrm>
            <a:off x="663664" y="427039"/>
            <a:ext cx="11071136" cy="19527"/>
          </a:xfrm>
          <a:prstGeom prst="rect">
            <a:avLst/>
          </a:prstGeom>
        </p:spPr>
        <p:txBody>
          <a:bodyPr>
            <a:normAutofit fontScale="90000"/>
          </a:bodyPr>
          <a:lstStyle>
            <a:lvl1pPr defTabSz="73150">
              <a:defRPr sz="600"/>
            </a:lvl1pPr>
          </a:lstStyle>
          <a:p>
            <a:r>
              <a:t> </a:t>
            </a:r>
          </a:p>
        </p:txBody>
      </p:sp>
      <p:sp>
        <p:nvSpPr>
          <p:cNvPr id="91" name="Measuring the Performance of Adaptive Huffman Encoding Adaptive Huffman Encoding is also implemented in order to compare with other compression and decompression algorithms. A dynamic code word is used by this algorithm. File sizes, compression and decom"/>
          <p:cNvSpPr txBox="1">
            <a:spLocks noGrp="1"/>
          </p:cNvSpPr>
          <p:nvPr>
            <p:ph type="body" idx="1"/>
          </p:nvPr>
        </p:nvSpPr>
        <p:spPr>
          <a:xfrm>
            <a:off x="609600" y="354560"/>
            <a:ext cx="10972800" cy="4525966"/>
          </a:xfrm>
          <a:prstGeom prst="rect">
            <a:avLst/>
          </a:prstGeom>
        </p:spPr>
        <p:txBody>
          <a:bodyPr/>
          <a:lstStyle>
            <a:lvl1pPr marL="0" indent="0" defTabSz="457200">
              <a:spcBef>
                <a:spcPts val="0"/>
              </a:spcBef>
              <a:buSzTx/>
              <a:buNone/>
              <a:defRPr sz="2500">
                <a:latin typeface="Times Roman"/>
                <a:ea typeface="Times Roman"/>
                <a:cs typeface="Times Roman"/>
                <a:sym typeface="Times Roman"/>
              </a:defRPr>
            </a:lvl1pPr>
          </a:lstStyle>
          <a:p>
            <a:r>
              <a:t>Measuring the Performance of Adaptive Huffman Encoding Adaptive Huffman Encoding is also implemented in order to compare with other compression and decompression algorithms. A dynamic code word is used by this algorithm. File sizes, compression and decompression times, entropy and code efficiency are calculated for Adaptive Huffman Algorithm.</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Flow Chart, Algorithm &amp; Implementation"/>
          <p:cNvSpPr txBox="1">
            <a:spLocks noGrp="1"/>
          </p:cNvSpPr>
          <p:nvPr>
            <p:ph type="title"/>
          </p:nvPr>
        </p:nvSpPr>
        <p:spPr>
          <a:xfrm>
            <a:off x="762000" y="427040"/>
            <a:ext cx="10972800" cy="725486"/>
          </a:xfrm>
          <a:prstGeom prst="rect">
            <a:avLst/>
          </a:prstGeom>
        </p:spPr>
        <p:txBody>
          <a:bodyPr/>
          <a:lstStyle/>
          <a:p>
            <a:pPr marL="342889" indent="-342889" algn="l">
              <a:spcBef>
                <a:spcPts val="500"/>
              </a:spcBef>
              <a:defRPr sz="2400" b="1"/>
            </a:pPr>
            <a:r>
              <a:t>                                                            </a:t>
            </a:r>
            <a:r>
              <a:rPr sz="3300"/>
              <a:t> Flow Chart</a:t>
            </a:r>
          </a:p>
        </p:txBody>
      </p:sp>
      <p:sp>
        <p:nvSpPr>
          <p:cNvPr id="94" name="Text"/>
          <p:cNvSpPr txBox="1">
            <a:spLocks noGrp="1"/>
          </p:cNvSpPr>
          <p:nvPr>
            <p:ph type="body" idx="1"/>
          </p:nvPr>
        </p:nvSpPr>
        <p:spPr>
          <a:xfrm>
            <a:off x="762000" y="1152525"/>
            <a:ext cx="10972800" cy="5183822"/>
          </a:xfrm>
          <a:prstGeom prst="rect">
            <a:avLst/>
          </a:prstGeom>
        </p:spPr>
        <p:txBody>
          <a:bodyPr/>
          <a:lstStyle/>
          <a:p>
            <a:pPr marL="0" indent="0" algn="ctr">
              <a:buSzTx/>
              <a:buNone/>
            </a:pPr>
            <a:endParaRPr/>
          </a:p>
        </p:txBody>
      </p:sp>
      <p:pic>
        <p:nvPicPr>
          <p:cNvPr id="95" name="Picture 4" descr="Picture 4"/>
          <p:cNvPicPr>
            <a:picLocks noChangeAspect="1"/>
          </p:cNvPicPr>
          <p:nvPr/>
        </p:nvPicPr>
        <p:blipFill>
          <a:blip r:embed="rId2"/>
          <a:stretch>
            <a:fillRect/>
          </a:stretch>
        </p:blipFill>
        <p:spPr>
          <a:xfrm>
            <a:off x="3158882" y="1132838"/>
            <a:ext cx="4727738" cy="5173661"/>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Flow Chart, Algorithm &amp; Implementation"/>
          <p:cNvSpPr txBox="1">
            <a:spLocks noGrp="1"/>
          </p:cNvSpPr>
          <p:nvPr>
            <p:ph type="title"/>
          </p:nvPr>
        </p:nvSpPr>
        <p:spPr>
          <a:xfrm>
            <a:off x="762000" y="427039"/>
            <a:ext cx="10972800" cy="411161"/>
          </a:xfrm>
          <a:prstGeom prst="rect">
            <a:avLst/>
          </a:prstGeom>
        </p:spPr>
        <p:txBody>
          <a:bodyPr>
            <a:normAutofit fontScale="90000"/>
          </a:bodyPr>
          <a:lstStyle/>
          <a:p>
            <a:pPr marL="140584" indent="-140584" defTabSz="187447">
              <a:spcBef>
                <a:spcPts val="200"/>
              </a:spcBef>
              <a:defRPr sz="1148">
                <a:effectLst>
                  <a:outerShdw blurRad="15621" dist="7810" dir="2700000" rotWithShape="0">
                    <a:srgbClr val="000000">
                      <a:alpha val="40000"/>
                    </a:srgbClr>
                  </a:outerShdw>
                </a:effectLst>
                <a:latin typeface="Times New Roman"/>
                <a:ea typeface="Times New Roman"/>
                <a:cs typeface="Times New Roman"/>
                <a:sym typeface="Times New Roman"/>
              </a:defRPr>
            </a:pPr>
            <a:r>
              <a:t>Run Length Encoding Flowchart</a:t>
            </a:r>
            <a:br/>
            <a:endParaRPr/>
          </a:p>
        </p:txBody>
      </p:sp>
      <p:sp>
        <p:nvSpPr>
          <p:cNvPr id="98" name="Text"/>
          <p:cNvSpPr txBox="1">
            <a:spLocks noGrp="1"/>
          </p:cNvSpPr>
          <p:nvPr>
            <p:ph type="body" idx="1"/>
          </p:nvPr>
        </p:nvSpPr>
        <p:spPr>
          <a:xfrm>
            <a:off x="762000" y="839151"/>
            <a:ext cx="10972800" cy="5660073"/>
          </a:xfrm>
          <a:prstGeom prst="rect">
            <a:avLst/>
          </a:prstGeom>
        </p:spPr>
        <p:txBody>
          <a:bodyPr/>
          <a:lstStyle/>
          <a:p>
            <a:pPr marL="0" indent="0" algn="ctr">
              <a:buSzTx/>
              <a:buNone/>
            </a:pPr>
            <a:endParaRPr/>
          </a:p>
        </p:txBody>
      </p:sp>
      <p:pic>
        <p:nvPicPr>
          <p:cNvPr id="99" name="Picture 6" descr="Picture 6"/>
          <p:cNvPicPr>
            <a:picLocks noChangeAspect="1"/>
          </p:cNvPicPr>
          <p:nvPr/>
        </p:nvPicPr>
        <p:blipFill>
          <a:blip r:embed="rId2"/>
          <a:stretch>
            <a:fillRect/>
          </a:stretch>
        </p:blipFill>
        <p:spPr>
          <a:xfrm>
            <a:off x="3486150" y="838200"/>
            <a:ext cx="5029200" cy="5525452"/>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
          <p:cNvSpPr txBox="1">
            <a:spLocks noGrp="1"/>
          </p:cNvSpPr>
          <p:nvPr>
            <p:ph type="title"/>
          </p:nvPr>
        </p:nvSpPr>
        <p:spPr>
          <a:xfrm>
            <a:off x="762000" y="427039"/>
            <a:ext cx="10972800" cy="696911"/>
          </a:xfrm>
          <a:prstGeom prst="rect">
            <a:avLst/>
          </a:prstGeom>
        </p:spPr>
        <p:txBody>
          <a:bodyPr/>
          <a:lstStyle>
            <a:lvl1pPr>
              <a:defRPr sz="3900"/>
            </a:lvl1pPr>
          </a:lstStyle>
          <a:p>
            <a:r>
              <a:t>Shannon-Fano Encoding</a:t>
            </a:r>
          </a:p>
        </p:txBody>
      </p:sp>
      <p:sp>
        <p:nvSpPr>
          <p:cNvPr id="102" name="Text Placeholder 2"/>
          <p:cNvSpPr txBox="1">
            <a:spLocks noGrp="1"/>
          </p:cNvSpPr>
          <p:nvPr>
            <p:ph type="body" idx="1"/>
          </p:nvPr>
        </p:nvSpPr>
        <p:spPr>
          <a:xfrm>
            <a:off x="762000" y="1123950"/>
            <a:ext cx="10972800" cy="5154615"/>
          </a:xfrm>
          <a:prstGeom prst="rect">
            <a:avLst/>
          </a:prstGeom>
        </p:spPr>
        <p:txBody>
          <a:bodyPr/>
          <a:lstStyle/>
          <a:p>
            <a:pPr marL="24384" indent="0" algn="just" defTabSz="182880">
              <a:lnSpc>
                <a:spcPct val="107916"/>
              </a:lnSpc>
              <a:spcBef>
                <a:spcPts val="300"/>
              </a:spcBef>
              <a:buSzTx/>
              <a:buFontTx/>
              <a:buNone/>
              <a:defRPr sz="440">
                <a:uFill>
                  <a:solidFill>
                    <a:srgbClr val="000000"/>
                  </a:solidFill>
                </a:uFill>
              </a:defRPr>
            </a:pPr>
            <a:endParaRPr sz="88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endParaRPr sz="88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endParaRPr sz="88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endParaRPr sz="88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endParaRPr sz="88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r>
              <a:rPr sz="880" dirty="0">
                <a:latin typeface="Times New Roman"/>
                <a:ea typeface="Times New Roman"/>
                <a:cs typeface="Times New Roman"/>
                <a:sym typeface="Times New Roman"/>
              </a:rPr>
              <a:t>   </a:t>
            </a:r>
            <a:endParaRPr sz="560" dirty="0">
              <a:latin typeface="Times New Roman"/>
              <a:ea typeface="Times New Roman"/>
              <a:cs typeface="Times New Roman"/>
              <a:sym typeface="Times New Roman"/>
            </a:endParaRPr>
          </a:p>
          <a:p>
            <a:pPr marL="24384" indent="0" algn="just" defTabSz="182880">
              <a:lnSpc>
                <a:spcPct val="107916"/>
              </a:lnSpc>
              <a:spcBef>
                <a:spcPts val="300"/>
              </a:spcBef>
              <a:buSzTx/>
              <a:buFontTx/>
              <a:buNone/>
              <a:defRPr sz="440">
                <a:uFill>
                  <a:solidFill>
                    <a:srgbClr val="000000"/>
                  </a:solidFill>
                </a:uFill>
              </a:defRPr>
            </a:pPr>
            <a:r>
              <a:rPr sz="480" dirty="0">
                <a:latin typeface="Times New Roman"/>
                <a:ea typeface="Times New Roman"/>
                <a:cs typeface="Times New Roman"/>
                <a:sym typeface="Times New Roman"/>
              </a:rPr>
              <a:t>                                  </a:t>
            </a:r>
          </a:p>
        </p:txBody>
      </p:sp>
      <p:pic>
        <p:nvPicPr>
          <p:cNvPr id="105" name="Picture 14" descr="Picture 14"/>
          <p:cNvPicPr>
            <a:picLocks noChangeAspect="1"/>
          </p:cNvPicPr>
          <p:nvPr/>
        </p:nvPicPr>
        <p:blipFill>
          <a:blip r:embed="rId2"/>
          <a:stretch>
            <a:fillRect/>
          </a:stretch>
        </p:blipFill>
        <p:spPr>
          <a:xfrm>
            <a:off x="2813539" y="1123950"/>
            <a:ext cx="7288823" cy="5416062"/>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prstGeom prst="rect">
            <a:avLst/>
          </a:prstGeom>
        </p:spPr>
        <p:txBody>
          <a:bodyPr/>
          <a:lstStyle/>
          <a:p>
            <a:r>
              <a:t>Algorithms</a:t>
            </a:r>
          </a:p>
        </p:txBody>
      </p:sp>
      <p:sp>
        <p:nvSpPr>
          <p:cNvPr id="108" name="Text Placeholder 2"/>
          <p:cNvSpPr txBox="1">
            <a:spLocks noGrp="1"/>
          </p:cNvSpPr>
          <p:nvPr>
            <p:ph type="body" idx="1"/>
          </p:nvPr>
        </p:nvSpPr>
        <p:spPr>
          <a:prstGeom prst="rect">
            <a:avLst/>
          </a:prstGeom>
        </p:spPr>
        <p:txBody>
          <a:bodyPr/>
          <a:lstStyle/>
          <a:p>
            <a:pPr marL="0" indent="0" algn="just">
              <a:lnSpc>
                <a:spcPct val="107000"/>
              </a:lnSpc>
              <a:spcBef>
                <a:spcPts val="800"/>
              </a:spcBef>
              <a:buSzTx/>
              <a:buNone/>
              <a:defRPr sz="2500" b="1">
                <a:latin typeface="Times New Roman"/>
                <a:ea typeface="Times New Roman"/>
                <a:cs typeface="Times New Roman"/>
                <a:sym typeface="Times New Roman"/>
              </a:defRPr>
            </a:pPr>
            <a:r>
              <a:t>Algorithm for Huffman Encoding</a:t>
            </a:r>
          </a:p>
          <a:p>
            <a:pPr marL="0" indent="0" algn="just">
              <a:lnSpc>
                <a:spcPct val="107000"/>
              </a:lnSpc>
              <a:spcBef>
                <a:spcPts val="800"/>
              </a:spcBef>
              <a:buSzTx/>
              <a:buNone/>
              <a:defRPr sz="2000">
                <a:latin typeface="Times New Roman"/>
                <a:ea typeface="Times New Roman"/>
                <a:cs typeface="Times New Roman"/>
                <a:sym typeface="Times New Roman"/>
              </a:defRPr>
            </a:pPr>
            <a:r>
              <a:t>Step1:    Compute the probability of each character.</a:t>
            </a:r>
          </a:p>
          <a:p>
            <a:pPr marL="0" indent="0" algn="just">
              <a:lnSpc>
                <a:spcPct val="107000"/>
              </a:lnSpc>
              <a:spcBef>
                <a:spcPts val="800"/>
              </a:spcBef>
              <a:buSzTx/>
              <a:buNone/>
              <a:defRPr sz="2000">
                <a:latin typeface="Times New Roman"/>
                <a:ea typeface="Times New Roman"/>
                <a:cs typeface="Times New Roman"/>
                <a:sym typeface="Times New Roman"/>
              </a:defRPr>
            </a:pPr>
            <a:r>
              <a:t>Step2:     Sort the set of data in ASCENDING order.</a:t>
            </a:r>
          </a:p>
          <a:p>
            <a:pPr marL="0" indent="0" algn="just">
              <a:lnSpc>
                <a:spcPct val="107000"/>
              </a:lnSpc>
              <a:spcBef>
                <a:spcPts val="800"/>
              </a:spcBef>
              <a:buSzTx/>
              <a:buNone/>
              <a:defRPr sz="2000">
                <a:latin typeface="Times New Roman"/>
                <a:ea typeface="Times New Roman"/>
                <a:cs typeface="Times New Roman"/>
                <a:sym typeface="Times New Roman"/>
              </a:defRPr>
            </a:pPr>
            <a:r>
              <a:t>Step3:     Create a new node where the left child is the lowest in the sorted list and the right  is the second lowest in the sorted list.</a:t>
            </a:r>
          </a:p>
          <a:p>
            <a:pPr marL="0" indent="0" algn="just">
              <a:lnSpc>
                <a:spcPct val="107000"/>
              </a:lnSpc>
              <a:spcBef>
                <a:spcPts val="800"/>
              </a:spcBef>
              <a:buSzTx/>
              <a:buNone/>
              <a:defRPr sz="2000">
                <a:latin typeface="Times New Roman"/>
                <a:ea typeface="Times New Roman"/>
                <a:cs typeface="Times New Roman"/>
                <a:sym typeface="Times New Roman"/>
              </a:defRPr>
            </a:pPr>
            <a:r>
              <a:t>Step4:    Chop-off those elements in the sorted list as they are now part of one node and add the probabilities. The result is the probabilities for the new node. </a:t>
            </a:r>
          </a:p>
          <a:p>
            <a:pPr marL="0" indent="0" algn="just">
              <a:lnSpc>
                <a:spcPct val="107000"/>
              </a:lnSpc>
              <a:spcBef>
                <a:spcPts val="800"/>
              </a:spcBef>
              <a:buSzTx/>
              <a:buNone/>
              <a:defRPr sz="2000">
                <a:latin typeface="Times New Roman"/>
                <a:ea typeface="Times New Roman"/>
                <a:cs typeface="Times New Roman"/>
                <a:sym typeface="Times New Roman"/>
              </a:defRPr>
            </a:pPr>
            <a:r>
              <a:t>Step5:     Perform insertion sort on the list with the new node. Step6: Repeat steps 3, 4, 5 until, only have one node left.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prstGeom prst="rect">
            <a:avLst/>
          </a:prstGeom>
        </p:spPr>
        <p:txBody>
          <a:bodyPr/>
          <a:lstStyle/>
          <a:p>
            <a:r>
              <a:t>Algorithms</a:t>
            </a:r>
          </a:p>
        </p:txBody>
      </p:sp>
      <p:sp>
        <p:nvSpPr>
          <p:cNvPr id="111" name="Text Placeholder 2"/>
          <p:cNvSpPr txBox="1">
            <a:spLocks noGrp="1"/>
          </p:cNvSpPr>
          <p:nvPr>
            <p:ph type="body" idx="1"/>
          </p:nvPr>
        </p:nvSpPr>
        <p:spPr>
          <a:prstGeom prst="rect">
            <a:avLst/>
          </a:prstGeom>
        </p:spPr>
        <p:txBody>
          <a:bodyPr/>
          <a:lstStyle/>
          <a:p>
            <a:pPr marL="0" indent="0">
              <a:buSzTx/>
              <a:buNone/>
              <a:defRPr sz="2500" b="1">
                <a:latin typeface="Times New Roman"/>
                <a:ea typeface="Times New Roman"/>
                <a:cs typeface="Times New Roman"/>
                <a:sym typeface="Times New Roman"/>
              </a:defRPr>
            </a:pPr>
            <a:r>
              <a:t>Algorithm for Run Length Encoding</a:t>
            </a:r>
            <a:endParaRPr>
              <a:latin typeface="+mj-lt"/>
              <a:ea typeface="+mj-ea"/>
              <a:cs typeface="+mj-cs"/>
              <a:sym typeface="Calibri"/>
            </a:endParaRPr>
          </a:p>
          <a:p>
            <a:pPr marL="0" indent="0" algn="just">
              <a:lnSpc>
                <a:spcPct val="107000"/>
              </a:lnSpc>
              <a:spcBef>
                <a:spcPts val="800"/>
              </a:spcBef>
              <a:buSzTx/>
              <a:buNone/>
              <a:defRPr sz="2000">
                <a:latin typeface="Times New Roman"/>
                <a:ea typeface="Times New Roman"/>
                <a:cs typeface="Times New Roman"/>
                <a:sym typeface="Times New Roman"/>
              </a:defRPr>
            </a:pPr>
            <a:r>
              <a:t>step1:   Pick the character from source string. </a:t>
            </a:r>
          </a:p>
          <a:p>
            <a:pPr marL="0" indent="0" algn="just">
              <a:lnSpc>
                <a:spcPct val="107000"/>
              </a:lnSpc>
              <a:spcBef>
                <a:spcPts val="800"/>
              </a:spcBef>
              <a:buSzTx/>
              <a:buNone/>
              <a:defRPr sz="2000">
                <a:latin typeface="Times New Roman"/>
                <a:ea typeface="Times New Roman"/>
                <a:cs typeface="Times New Roman"/>
                <a:sym typeface="Times New Roman"/>
              </a:defRPr>
            </a:pPr>
            <a:r>
              <a:t>step2:   Append the picked character to the destination string. </a:t>
            </a:r>
          </a:p>
          <a:p>
            <a:pPr marL="0" indent="0" algn="just">
              <a:lnSpc>
                <a:spcPct val="107000"/>
              </a:lnSpc>
              <a:spcBef>
                <a:spcPts val="800"/>
              </a:spcBef>
              <a:buSzTx/>
              <a:buNone/>
              <a:defRPr sz="2000">
                <a:latin typeface="Times New Roman"/>
                <a:ea typeface="Times New Roman"/>
                <a:cs typeface="Times New Roman"/>
                <a:sym typeface="Times New Roman"/>
              </a:defRPr>
            </a:pPr>
            <a:r>
              <a:t>step3:  Count the number of subsequent occurrences of the picked character and append the count to destination string.  </a:t>
            </a:r>
          </a:p>
          <a:p>
            <a:pPr marL="0" indent="0" algn="just">
              <a:lnSpc>
                <a:spcPct val="107000"/>
              </a:lnSpc>
              <a:spcBef>
                <a:spcPts val="800"/>
              </a:spcBef>
              <a:buSzTx/>
              <a:buNone/>
              <a:defRPr sz="2000">
                <a:latin typeface="Times New Roman"/>
                <a:ea typeface="Times New Roman"/>
                <a:cs typeface="Times New Roman"/>
                <a:sym typeface="Times New Roman"/>
              </a:defRPr>
            </a:pPr>
            <a:r>
              <a:t>step4:   Pick the next character and repeat steps 2, 3 and 4 if end of string is NOT reached.</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xfrm>
            <a:off x="0" y="383266"/>
            <a:ext cx="12192000" cy="1181103"/>
          </a:xfrm>
          <a:prstGeom prst="rect">
            <a:avLst/>
          </a:prstGeom>
        </p:spPr>
        <p:txBody>
          <a:bodyPr/>
          <a:lstStyle/>
          <a:p>
            <a:pPr defTabSz="219450">
              <a:defRPr sz="1300" b="1" u="sng">
                <a:solidFill>
                  <a:srgbClr val="000000"/>
                </a:solidFill>
              </a:defRPr>
            </a:pPr>
            <a:br/>
            <a:r>
              <a:rPr sz="1500">
                <a:latin typeface="Times New Roman"/>
                <a:ea typeface="Times New Roman"/>
                <a:cs typeface="Times New Roman"/>
                <a:sym typeface="Times New Roman"/>
              </a:rPr>
              <a:t>Minor Project – I</a:t>
            </a:r>
            <a:br>
              <a:rPr sz="1500">
                <a:latin typeface="Times New Roman"/>
                <a:ea typeface="Times New Roman"/>
                <a:cs typeface="Times New Roman"/>
                <a:sym typeface="Times New Roman"/>
              </a:rPr>
            </a:br>
            <a:br>
              <a:rPr sz="1500">
                <a:latin typeface="Times New Roman"/>
                <a:ea typeface="Times New Roman"/>
                <a:cs typeface="Times New Roman"/>
                <a:sym typeface="Times New Roman"/>
              </a:rPr>
            </a:br>
            <a:r>
              <a:rPr sz="2100" i="1">
                <a:latin typeface="Times New Roman"/>
                <a:ea typeface="Times New Roman"/>
                <a:cs typeface="Times New Roman"/>
                <a:sym typeface="Times New Roman"/>
              </a:rPr>
              <a:t>Comparison between different compression algorithm</a:t>
            </a:r>
          </a:p>
        </p:txBody>
      </p:sp>
      <p:graphicFrame>
        <p:nvGraphicFramePr>
          <p:cNvPr id="54" name="Content Placeholder 7"/>
          <p:cNvGraphicFramePr/>
          <p:nvPr/>
        </p:nvGraphicFramePr>
        <p:xfrm>
          <a:off x="1818139" y="2847056"/>
          <a:ext cx="8555720" cy="2304333"/>
        </p:xfrm>
        <a:graphic>
          <a:graphicData uri="http://schemas.openxmlformats.org/drawingml/2006/table">
            <a:tbl>
              <a:tblPr firstRow="1">
                <a:tableStyleId>{4C3C2611-4C71-4FC5-86AE-919BDF0F9419}</a:tableStyleId>
              </a:tblPr>
              <a:tblGrid>
                <a:gridCol w="2138930">
                  <a:extLst>
                    <a:ext uri="{9D8B030D-6E8A-4147-A177-3AD203B41FA5}">
                      <a16:colId xmlns:a16="http://schemas.microsoft.com/office/drawing/2014/main" val="20000"/>
                    </a:ext>
                  </a:extLst>
                </a:gridCol>
                <a:gridCol w="2138930">
                  <a:extLst>
                    <a:ext uri="{9D8B030D-6E8A-4147-A177-3AD203B41FA5}">
                      <a16:colId xmlns:a16="http://schemas.microsoft.com/office/drawing/2014/main" val="20001"/>
                    </a:ext>
                  </a:extLst>
                </a:gridCol>
                <a:gridCol w="2138930">
                  <a:extLst>
                    <a:ext uri="{9D8B030D-6E8A-4147-A177-3AD203B41FA5}">
                      <a16:colId xmlns:a16="http://schemas.microsoft.com/office/drawing/2014/main" val="20002"/>
                    </a:ext>
                  </a:extLst>
                </a:gridCol>
                <a:gridCol w="2138930">
                  <a:extLst>
                    <a:ext uri="{9D8B030D-6E8A-4147-A177-3AD203B41FA5}">
                      <a16:colId xmlns:a16="http://schemas.microsoft.com/office/drawing/2014/main" val="20003"/>
                    </a:ext>
                  </a:extLst>
                </a:gridCol>
              </a:tblGrid>
              <a:tr h="704101">
                <a:tc>
                  <a:txBody>
                    <a:bodyPr/>
                    <a:lstStyle/>
                    <a:p>
                      <a:pPr algn="ctr">
                        <a:defRPr sz="1800" b="0">
                          <a:solidFill>
                            <a:srgbClr val="000000"/>
                          </a:solidFill>
                        </a:defRPr>
                      </a:pPr>
                      <a:r>
                        <a:rPr sz="1900" b="1">
                          <a:solidFill>
                            <a:srgbClr val="FFFFFF"/>
                          </a:solidFill>
                        </a:rPr>
                        <a:t>MEMBER’S NAME</a:t>
                      </a:r>
                    </a:p>
                  </a:txBody>
                  <a:tcPr marL="45720" marR="45720" horzOverflow="overflow">
                    <a:lnL>
                      <a:solidFill>
                        <a:srgbClr val="F69240"/>
                      </a:solidFill>
                    </a:lnL>
                  </a:tcPr>
                </a:tc>
                <a:tc>
                  <a:txBody>
                    <a:bodyPr/>
                    <a:lstStyle/>
                    <a:p>
                      <a:pPr algn="ctr">
                        <a:defRPr sz="1800" b="0">
                          <a:solidFill>
                            <a:srgbClr val="000000"/>
                          </a:solidFill>
                        </a:defRPr>
                      </a:pPr>
                      <a:r>
                        <a:rPr sz="1900" b="1">
                          <a:solidFill>
                            <a:srgbClr val="FFFFFF"/>
                          </a:solidFill>
                        </a:rPr>
                        <a:t>ROLL NUMBER</a:t>
                      </a:r>
                    </a:p>
                  </a:txBody>
                  <a:tcPr marL="45720" marR="45720" horzOverflow="overflow"/>
                </a:tc>
                <a:tc>
                  <a:txBody>
                    <a:bodyPr/>
                    <a:lstStyle/>
                    <a:p>
                      <a:pPr algn="ctr">
                        <a:defRPr sz="1800" b="0">
                          <a:solidFill>
                            <a:srgbClr val="000000"/>
                          </a:solidFill>
                        </a:defRPr>
                      </a:pPr>
                      <a:r>
                        <a:rPr sz="1900" b="1">
                          <a:solidFill>
                            <a:srgbClr val="FFFFFF"/>
                          </a:solidFill>
                        </a:rPr>
                        <a:t>SAP ID</a:t>
                      </a:r>
                    </a:p>
                  </a:txBody>
                  <a:tcPr marL="45720" marR="45720" horzOverflow="overflow"/>
                </a:tc>
                <a:tc>
                  <a:txBody>
                    <a:bodyPr/>
                    <a:lstStyle/>
                    <a:p>
                      <a:pPr algn="ctr">
                        <a:defRPr sz="1800" b="0">
                          <a:solidFill>
                            <a:srgbClr val="000000"/>
                          </a:solidFill>
                        </a:defRPr>
                      </a:pPr>
                      <a:r>
                        <a:rPr sz="1900" b="1">
                          <a:solidFill>
                            <a:srgbClr val="FFFFFF"/>
                          </a:solidFill>
                        </a:rPr>
                        <a:t>BRANCH</a:t>
                      </a:r>
                    </a:p>
                  </a:txBody>
                  <a:tcPr marL="45720" marR="45720" horzOverflow="overflow">
                    <a:lnR>
                      <a:solidFill>
                        <a:srgbClr val="F69240"/>
                      </a:solidFill>
                    </a:lnR>
                  </a:tcPr>
                </a:tc>
                <a:extLst>
                  <a:ext uri="{0D108BD9-81ED-4DB2-BD59-A6C34878D82A}">
                    <a16:rowId xmlns:a16="http://schemas.microsoft.com/office/drawing/2014/main" val="10000"/>
                  </a:ext>
                </a:extLst>
              </a:tr>
              <a:tr h="400058">
                <a:tc>
                  <a:txBody>
                    <a:bodyPr/>
                    <a:lstStyle/>
                    <a:p>
                      <a:pPr algn="ctr">
                        <a:defRPr sz="1800"/>
                      </a:pPr>
                      <a:r>
                        <a:rPr sz="1900"/>
                        <a:t>Vinay Yadav</a:t>
                      </a:r>
                    </a:p>
                  </a:txBody>
                  <a:tcPr marL="45720" marR="45720" horzOverflow="overflow">
                    <a:lnL>
                      <a:solidFill>
                        <a:srgbClr val="F69240"/>
                      </a:solidFill>
                    </a:lnL>
                    <a:lnB>
                      <a:solidFill>
                        <a:srgbClr val="F69240"/>
                      </a:solidFill>
                    </a:lnB>
                  </a:tcPr>
                </a:tc>
                <a:tc>
                  <a:txBody>
                    <a:bodyPr/>
                    <a:lstStyle/>
                    <a:p>
                      <a:pPr algn="ctr">
                        <a:defRPr sz="1800"/>
                      </a:pPr>
                      <a:r>
                        <a:rPr sz="1900"/>
                        <a:t>R103218167</a:t>
                      </a:r>
                    </a:p>
                  </a:txBody>
                  <a:tcPr marL="45720" marR="45720" horzOverflow="overflow">
                    <a:lnB>
                      <a:solidFill>
                        <a:srgbClr val="F69240"/>
                      </a:solidFill>
                    </a:lnB>
                  </a:tcPr>
                </a:tc>
                <a:tc>
                  <a:txBody>
                    <a:bodyPr/>
                    <a:lstStyle/>
                    <a:p>
                      <a:pPr algn="ctr">
                        <a:defRPr sz="1800"/>
                      </a:pPr>
                      <a:r>
                        <a:rPr sz="1900"/>
                        <a:t>500068489</a:t>
                      </a:r>
                    </a:p>
                  </a:txBody>
                  <a:tcPr marL="45720" marR="45720" horzOverflow="overflow">
                    <a:lnB>
                      <a:solidFill>
                        <a:srgbClr val="F69240"/>
                      </a:solidFill>
                    </a:lnB>
                  </a:tcPr>
                </a:tc>
                <a:tc>
                  <a:txBody>
                    <a:bodyPr/>
                    <a:lstStyle/>
                    <a:p>
                      <a:pPr algn="ctr">
                        <a:defRPr sz="1800"/>
                      </a:pPr>
                      <a:r>
                        <a:rPr sz="1900"/>
                        <a:t>BAO</a:t>
                      </a:r>
                    </a:p>
                  </a:txBody>
                  <a:tcPr marL="45720" marR="45720" horzOverflow="overflow">
                    <a:lnR>
                      <a:solidFill>
                        <a:srgbClr val="F69240"/>
                      </a:solidFill>
                    </a:lnR>
                    <a:lnB>
                      <a:solidFill>
                        <a:srgbClr val="F69240"/>
                      </a:solidFill>
                    </a:lnB>
                  </a:tcPr>
                </a:tc>
                <a:extLst>
                  <a:ext uri="{0D108BD9-81ED-4DB2-BD59-A6C34878D82A}">
                    <a16:rowId xmlns:a16="http://schemas.microsoft.com/office/drawing/2014/main" val="10001"/>
                  </a:ext>
                </a:extLst>
              </a:tr>
              <a:tr h="400058">
                <a:tc>
                  <a:txBody>
                    <a:bodyPr/>
                    <a:lstStyle/>
                    <a:p>
                      <a:pPr algn="ctr">
                        <a:defRPr sz="1800"/>
                      </a:pPr>
                      <a:r>
                        <a:rPr sz="1900"/>
                        <a:t>Tushar goyal</a:t>
                      </a:r>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sz="1900"/>
                        <a:t>R103218163</a:t>
                      </a:r>
                    </a:p>
                  </a:txBody>
                  <a:tcPr marL="45720" marR="45720" horzOverflow="overflow">
                    <a:lnT>
                      <a:solidFill>
                        <a:srgbClr val="F69240"/>
                      </a:solidFill>
                    </a:lnT>
                    <a:lnB>
                      <a:solidFill>
                        <a:srgbClr val="F69240"/>
                      </a:solidFill>
                    </a:lnB>
                  </a:tcPr>
                </a:tc>
                <a:tc>
                  <a:txBody>
                    <a:bodyPr/>
                    <a:lstStyle/>
                    <a:p>
                      <a:pPr algn="ctr">
                        <a:defRPr sz="1800"/>
                      </a:pPr>
                      <a:r>
                        <a:rPr sz="1900"/>
                        <a:t>500067581</a:t>
                      </a:r>
                    </a:p>
                  </a:txBody>
                  <a:tcPr marL="45720" marR="45720" horzOverflow="overflow">
                    <a:lnT>
                      <a:solidFill>
                        <a:srgbClr val="F69240"/>
                      </a:solidFill>
                    </a:lnT>
                    <a:lnB>
                      <a:solidFill>
                        <a:srgbClr val="F69240"/>
                      </a:solidFill>
                    </a:lnB>
                  </a:tcPr>
                </a:tc>
                <a:tc>
                  <a:txBody>
                    <a:bodyPr/>
                    <a:lstStyle/>
                    <a:p>
                      <a:pPr algn="ctr">
                        <a:defRPr sz="1800"/>
                      </a:pPr>
                      <a:r>
                        <a:rPr sz="1900"/>
                        <a:t>BAO</a:t>
                      </a:r>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val="10002"/>
                  </a:ext>
                </a:extLst>
              </a:tr>
              <a:tr h="400058">
                <a:tc>
                  <a:txBody>
                    <a:bodyPr/>
                    <a:lstStyle/>
                    <a:p>
                      <a:pPr algn="ctr">
                        <a:defRPr sz="1800"/>
                      </a:pPr>
                      <a:r>
                        <a:rPr sz="1900"/>
                        <a:t>Sourabh Verma</a:t>
                      </a:r>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sz="1900"/>
                        <a:t>R103218156</a:t>
                      </a:r>
                    </a:p>
                  </a:txBody>
                  <a:tcPr marL="45720" marR="45720" horzOverflow="overflow">
                    <a:lnT>
                      <a:solidFill>
                        <a:srgbClr val="F69240"/>
                      </a:solidFill>
                    </a:lnT>
                    <a:lnB>
                      <a:solidFill>
                        <a:srgbClr val="F69240"/>
                      </a:solidFill>
                    </a:lnB>
                  </a:tcPr>
                </a:tc>
                <a:tc>
                  <a:txBody>
                    <a:bodyPr/>
                    <a:lstStyle/>
                    <a:p>
                      <a:pPr algn="ctr">
                        <a:defRPr sz="1800"/>
                      </a:pPr>
                      <a:r>
                        <a:rPr sz="1900"/>
                        <a:t>500069030</a:t>
                      </a:r>
                    </a:p>
                  </a:txBody>
                  <a:tcPr marL="45720" marR="45720" horzOverflow="overflow">
                    <a:lnT>
                      <a:solidFill>
                        <a:srgbClr val="F69240"/>
                      </a:solidFill>
                    </a:lnT>
                    <a:lnB>
                      <a:solidFill>
                        <a:srgbClr val="F69240"/>
                      </a:solidFill>
                    </a:lnB>
                  </a:tcPr>
                </a:tc>
                <a:tc>
                  <a:txBody>
                    <a:bodyPr/>
                    <a:lstStyle/>
                    <a:p>
                      <a:pPr algn="ctr">
                        <a:defRPr sz="1800"/>
                      </a:pPr>
                      <a:r>
                        <a:rPr sz="1900"/>
                        <a:t>BAO</a:t>
                      </a:r>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val="10003"/>
                  </a:ext>
                </a:extLst>
              </a:tr>
              <a:tr h="400058">
                <a:tc>
                  <a:txBody>
                    <a:bodyPr/>
                    <a:lstStyle/>
                    <a:p>
                      <a:pPr algn="ctr">
                        <a:defRPr sz="1800"/>
                      </a:pPr>
                      <a:r>
                        <a:rPr sz="1900"/>
                        <a:t>Shivam Sahu</a:t>
                      </a:r>
                    </a:p>
                  </a:txBody>
                  <a:tcPr marL="45720" marR="45720" horzOverflow="overflow">
                    <a:lnL>
                      <a:solidFill>
                        <a:srgbClr val="F69240"/>
                      </a:solidFill>
                    </a:lnL>
                    <a:lnT>
                      <a:solidFill>
                        <a:srgbClr val="F69240"/>
                      </a:solidFill>
                    </a:lnT>
                    <a:lnB>
                      <a:solidFill>
                        <a:srgbClr val="F69240"/>
                      </a:solidFill>
                    </a:lnB>
                  </a:tcPr>
                </a:tc>
                <a:tc>
                  <a:txBody>
                    <a:bodyPr/>
                    <a:lstStyle/>
                    <a:p>
                      <a:pPr algn="ctr">
                        <a:defRPr sz="1800"/>
                      </a:pPr>
                      <a:r>
                        <a:rPr sz="1900"/>
                        <a:t>R103218140</a:t>
                      </a:r>
                    </a:p>
                  </a:txBody>
                  <a:tcPr marL="45720" marR="45720" horzOverflow="overflow">
                    <a:lnT>
                      <a:solidFill>
                        <a:srgbClr val="F69240"/>
                      </a:solidFill>
                    </a:lnT>
                    <a:lnB>
                      <a:solidFill>
                        <a:srgbClr val="F69240"/>
                      </a:solidFill>
                    </a:lnB>
                  </a:tcPr>
                </a:tc>
                <a:tc>
                  <a:txBody>
                    <a:bodyPr/>
                    <a:lstStyle/>
                    <a:p>
                      <a:pPr algn="ctr">
                        <a:defRPr sz="1800"/>
                      </a:pPr>
                      <a:r>
                        <a:rPr sz="1900"/>
                        <a:t>500069419</a:t>
                      </a:r>
                    </a:p>
                  </a:txBody>
                  <a:tcPr marL="45720" marR="45720" horzOverflow="overflow">
                    <a:lnT>
                      <a:solidFill>
                        <a:srgbClr val="F69240"/>
                      </a:solidFill>
                    </a:lnT>
                    <a:lnB>
                      <a:solidFill>
                        <a:srgbClr val="F69240"/>
                      </a:solidFill>
                    </a:lnB>
                  </a:tcPr>
                </a:tc>
                <a:tc>
                  <a:txBody>
                    <a:bodyPr/>
                    <a:lstStyle/>
                    <a:p>
                      <a:pPr algn="ctr">
                        <a:defRPr sz="1800"/>
                      </a:pPr>
                      <a:r>
                        <a:rPr sz="1900"/>
                        <a:t>BAO</a:t>
                      </a:r>
                    </a:p>
                  </a:txBody>
                  <a:tcPr marL="45720" marR="45720" horzOverflow="overflow">
                    <a:lnR>
                      <a:solidFill>
                        <a:srgbClr val="F69240"/>
                      </a:solidFill>
                    </a:lnR>
                    <a:lnT>
                      <a:solidFill>
                        <a:srgbClr val="F69240"/>
                      </a:solidFill>
                    </a:lnT>
                    <a:lnB>
                      <a:solidFill>
                        <a:srgbClr val="F69240"/>
                      </a:solidFill>
                    </a:lnB>
                  </a:tcPr>
                </a:tc>
                <a:extLst>
                  <a:ext uri="{0D108BD9-81ED-4DB2-BD59-A6C34878D82A}">
                    <a16:rowId xmlns:a16="http://schemas.microsoft.com/office/drawing/2014/main" val="10004"/>
                  </a:ext>
                </a:extLst>
              </a:tr>
            </a:tbl>
          </a:graphicData>
        </a:graphic>
      </p:graphicFrame>
      <p:sp>
        <p:nvSpPr>
          <p:cNvPr id="55" name="Rectangle 7"/>
          <p:cNvSpPr txBox="1"/>
          <p:nvPr/>
        </p:nvSpPr>
        <p:spPr>
          <a:xfrm>
            <a:off x="3093719" y="5550947"/>
            <a:ext cx="6004562" cy="942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lgn="ctr">
              <a:defRPr sz="2000" b="1" u="sng"/>
            </a:pPr>
            <a:r>
              <a:t>Under the guidance of</a:t>
            </a:r>
          </a:p>
          <a:p>
            <a:pPr algn="ctr">
              <a:defRPr sz="2000" b="1"/>
            </a:pPr>
            <a:r>
              <a:t>Astt. Professor  </a:t>
            </a:r>
          </a:p>
          <a:p>
            <a:pPr defTabSz="457200">
              <a:defRPr sz="1600" b="1">
                <a:latin typeface="+mn-lt"/>
                <a:ea typeface="+mn-ea"/>
                <a:cs typeface="+mn-cs"/>
                <a:sym typeface="Helvetica"/>
              </a:defRPr>
            </a:pPr>
            <a:r>
              <a:t>                                   Mr. Shashi Bhushan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
          <p:cNvSpPr txBox="1">
            <a:spLocks noGrp="1"/>
          </p:cNvSpPr>
          <p:nvPr>
            <p:ph type="title"/>
          </p:nvPr>
        </p:nvSpPr>
        <p:spPr>
          <a:prstGeom prst="rect">
            <a:avLst/>
          </a:prstGeom>
        </p:spPr>
        <p:txBody>
          <a:bodyPr>
            <a:normAutofit fontScale="90000"/>
          </a:bodyPr>
          <a:lstStyle/>
          <a:p>
            <a:pPr defTabSz="443473">
              <a:defRPr sz="3783"/>
            </a:pPr>
            <a:r>
              <a:t>Algorithms</a:t>
            </a:r>
            <a:br/>
            <a:endParaRPr/>
          </a:p>
        </p:txBody>
      </p:sp>
      <p:sp>
        <p:nvSpPr>
          <p:cNvPr id="114" name="Text Placeholder 2"/>
          <p:cNvSpPr txBox="1">
            <a:spLocks noGrp="1"/>
          </p:cNvSpPr>
          <p:nvPr>
            <p:ph type="body" idx="1"/>
          </p:nvPr>
        </p:nvSpPr>
        <p:spPr>
          <a:prstGeom prst="rect">
            <a:avLst/>
          </a:prstGeom>
        </p:spPr>
        <p:txBody>
          <a:bodyPr/>
          <a:lstStyle/>
          <a:p>
            <a:pPr marL="0" indent="0">
              <a:buSzTx/>
              <a:buNone/>
              <a:defRPr sz="2500" b="1">
                <a:latin typeface="Times New Roman"/>
                <a:ea typeface="Times New Roman"/>
                <a:cs typeface="Times New Roman"/>
                <a:sym typeface="Times New Roman"/>
              </a:defRPr>
            </a:pPr>
            <a:r>
              <a:t>Algorithm for Shannon-Fano Encoding</a:t>
            </a:r>
          </a:p>
          <a:p>
            <a:pPr marL="0" indent="0">
              <a:buSzTx/>
              <a:buNone/>
              <a:defRPr sz="2000">
                <a:latin typeface="Times New Roman"/>
                <a:ea typeface="Times New Roman"/>
                <a:cs typeface="Times New Roman"/>
                <a:sym typeface="Times New Roman"/>
              </a:defRPr>
            </a:pPr>
            <a:r>
              <a:t>Step1:   Create table providing frequencies / counts.</a:t>
            </a:r>
          </a:p>
          <a:p>
            <a:pPr marL="0" indent="0">
              <a:buSzTx/>
              <a:buNone/>
              <a:defRPr sz="2000">
                <a:latin typeface="Times New Roman"/>
                <a:ea typeface="Times New Roman"/>
                <a:cs typeface="Times New Roman"/>
                <a:sym typeface="Times New Roman"/>
              </a:defRPr>
            </a:pPr>
            <a:r>
              <a:t>Step2:   sort symbols according to their frequencies/ Probabilities in descending order.</a:t>
            </a:r>
          </a:p>
          <a:p>
            <a:pPr marL="0" indent="0" algn="just">
              <a:lnSpc>
                <a:spcPct val="107000"/>
              </a:lnSpc>
              <a:spcBef>
                <a:spcPts val="800"/>
              </a:spcBef>
              <a:buSzTx/>
              <a:buNone/>
              <a:defRPr sz="2000">
                <a:latin typeface="Times New Roman"/>
                <a:ea typeface="Times New Roman"/>
                <a:cs typeface="Times New Roman"/>
                <a:sym typeface="Times New Roman"/>
              </a:defRPr>
            </a:pPr>
            <a:r>
              <a:t>Step3:  Recursively divided into two parts, each with approx (binary) same number  of counts.</a:t>
            </a:r>
          </a:p>
          <a:p>
            <a:pPr marL="0" indent="0" algn="just">
              <a:lnSpc>
                <a:spcPct val="107000"/>
              </a:lnSpc>
              <a:spcBef>
                <a:spcPts val="800"/>
              </a:spcBef>
              <a:buSzTx/>
              <a:buNone/>
              <a:defRPr sz="2000">
                <a:latin typeface="Times New Roman"/>
                <a:ea typeface="Times New Roman"/>
                <a:cs typeface="Times New Roman"/>
                <a:sym typeface="Times New Roman"/>
              </a:defRPr>
            </a:pPr>
            <a:r>
              <a:t>Step4:   Add a binary 0 to the code words of the upper part and a binary 1 to the lower part. </a:t>
            </a:r>
          </a:p>
          <a:p>
            <a:pPr marL="0" indent="0" algn="just">
              <a:lnSpc>
                <a:spcPct val="107000"/>
              </a:lnSpc>
              <a:spcBef>
                <a:spcPts val="800"/>
              </a:spcBef>
              <a:buSzTx/>
              <a:buNone/>
              <a:defRPr sz="2000">
                <a:latin typeface="Times New Roman"/>
                <a:ea typeface="Times New Roman"/>
                <a:cs typeface="Times New Roman"/>
                <a:sym typeface="Times New Roman"/>
              </a:defRPr>
            </a:pPr>
            <a:r>
              <a:t> Step5:  Search for the next part containing more than two symbols, repeat the step3 and step4.</a:t>
            </a:r>
            <a:r>
              <a:rPr>
                <a:latin typeface="+mj-lt"/>
                <a:ea typeface="+mj-ea"/>
                <a:cs typeface="+mj-cs"/>
                <a:sym typeface="Calibri"/>
              </a:rPr>
              <a:t> </a:t>
            </a:r>
          </a:p>
          <a:p>
            <a:pPr marL="0" indent="0" algn="just">
              <a:lnSpc>
                <a:spcPct val="107000"/>
              </a:lnSpc>
              <a:spcBef>
                <a:spcPts val="800"/>
              </a:spcBef>
              <a:buSzTx/>
              <a:buNone/>
              <a:defRPr sz="2000">
                <a:latin typeface="Times New Roman"/>
                <a:ea typeface="Times New Roman"/>
                <a:cs typeface="Times New Roman"/>
                <a:sym typeface="Times New Roman"/>
              </a:defRPr>
            </a:pPr>
            <a:r>
              <a:t>Step6:   Coding of the origination data according to code words. </a:t>
            </a:r>
          </a:p>
          <a:p>
            <a:pPr marL="0" indent="0" algn="just">
              <a:lnSpc>
                <a:spcPct val="107000"/>
              </a:lnSpc>
              <a:spcBef>
                <a:spcPts val="800"/>
              </a:spcBef>
              <a:buSzTx/>
              <a:buNone/>
              <a:defRPr sz="2000">
                <a:latin typeface="Times New Roman"/>
                <a:ea typeface="Times New Roman"/>
                <a:cs typeface="Times New Roman"/>
                <a:sym typeface="Times New Roman"/>
              </a:defRPr>
            </a:pPr>
            <a:r>
              <a:t>Step7:   Create the coding tree</a:t>
            </a:r>
          </a:p>
          <a:p>
            <a:pPr marL="0" indent="0" algn="just">
              <a:lnSpc>
                <a:spcPct val="107000"/>
              </a:lnSpc>
              <a:spcBef>
                <a:spcPts val="800"/>
              </a:spcBef>
              <a:buSzTx/>
              <a:buNone/>
              <a:defRPr sz="2000">
                <a:latin typeface="Times New Roman"/>
                <a:ea typeface="Times New Roman"/>
                <a:cs typeface="Times New Roman"/>
                <a:sym typeface="Times New Roman"/>
              </a:defRPr>
            </a:pPr>
            <a:r>
              <a:t>Step8:   Transmit Codes instead of Tokens.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lstStyle/>
          <a:p>
            <a:r>
              <a:t>Implementation</a:t>
            </a:r>
          </a:p>
        </p:txBody>
      </p:sp>
      <p:sp>
        <p:nvSpPr>
          <p:cNvPr id="117" name="Text Placeholder 2"/>
          <p:cNvSpPr txBox="1">
            <a:spLocks noGrp="1"/>
          </p:cNvSpPr>
          <p:nvPr>
            <p:ph type="body" idx="1"/>
          </p:nvPr>
        </p:nvSpPr>
        <p:spPr>
          <a:prstGeom prst="rect">
            <a:avLst/>
          </a:prstGeom>
        </p:spPr>
        <p:txBody>
          <a:bodyPr/>
          <a:lstStyle/>
          <a:p>
            <a:pPr marL="0" indent="0">
              <a:lnSpc>
                <a:spcPct val="80000"/>
              </a:lnSpc>
              <a:spcBef>
                <a:spcPts val="600"/>
              </a:spcBef>
              <a:buSzTx/>
              <a:buNone/>
              <a:defRPr sz="2400" b="1">
                <a:latin typeface="Times New Roman"/>
                <a:ea typeface="Times New Roman"/>
                <a:cs typeface="Times New Roman"/>
                <a:sym typeface="Times New Roman"/>
              </a:defRPr>
            </a:pPr>
            <a:r>
              <a:t>Pseudocode (Huffman):</a:t>
            </a:r>
            <a:endParaRPr sz="2600"/>
          </a:p>
          <a:p>
            <a:pPr>
              <a:lnSpc>
                <a:spcPct val="80000"/>
              </a:lnSpc>
              <a:spcBef>
                <a:spcPts val="600"/>
              </a:spcBef>
              <a:defRPr sz="1600">
                <a:latin typeface="Times New Roman"/>
                <a:ea typeface="Times New Roman"/>
                <a:cs typeface="Times New Roman"/>
                <a:sym typeface="Times New Roman"/>
              </a:defRPr>
            </a:pPr>
            <a:r>
              <a:t> </a:t>
            </a:r>
            <a:endParaRPr sz="1800" b="1"/>
          </a:p>
          <a:p>
            <a:pPr>
              <a:lnSpc>
                <a:spcPct val="80000"/>
              </a:lnSpc>
              <a:spcBef>
                <a:spcPts val="600"/>
              </a:spcBef>
              <a:defRPr sz="1600">
                <a:latin typeface="Times New Roman"/>
                <a:ea typeface="Times New Roman"/>
                <a:cs typeface="Times New Roman"/>
                <a:sym typeface="Times New Roman"/>
              </a:defRPr>
            </a:pPr>
            <a:r>
              <a:t>         1.  Find frequencies of all the characters in the string</a:t>
            </a:r>
            <a:endParaRPr sz="1800" b="1"/>
          </a:p>
          <a:p>
            <a:pPr>
              <a:lnSpc>
                <a:spcPct val="80000"/>
              </a:lnSpc>
              <a:defRPr sz="1600">
                <a:latin typeface="Times New Roman"/>
                <a:ea typeface="Times New Roman"/>
                <a:cs typeface="Times New Roman"/>
                <a:sym typeface="Times New Roman"/>
              </a:defRPr>
            </a:pPr>
            <a:r>
              <a:t>         2.  Make a node corresponding to every (character,frequency)</a:t>
            </a:r>
            <a:endParaRPr sz="1800" b="1"/>
          </a:p>
          <a:p>
            <a:pPr>
              <a:lnSpc>
                <a:spcPct val="80000"/>
              </a:lnSpc>
              <a:defRPr sz="1600">
                <a:latin typeface="Times New Roman"/>
                <a:ea typeface="Times New Roman"/>
                <a:cs typeface="Times New Roman"/>
                <a:sym typeface="Times New Roman"/>
              </a:defRPr>
            </a:pPr>
            <a:r>
              <a:t>         3.  Heapify the nodes</a:t>
            </a:r>
            <a:endParaRPr sz="1800" b="1"/>
          </a:p>
          <a:p>
            <a:pPr>
              <a:lnSpc>
                <a:spcPct val="80000"/>
              </a:lnSpc>
              <a:defRPr sz="1600">
                <a:latin typeface="Times New Roman"/>
                <a:ea typeface="Times New Roman"/>
                <a:cs typeface="Times New Roman"/>
                <a:sym typeface="Times New Roman"/>
              </a:defRPr>
            </a:pPr>
            <a:r>
              <a:t>         4.  While heap has 2 or more nodes</a:t>
            </a:r>
            <a:endParaRPr sz="1800" b="1"/>
          </a:p>
          <a:p>
            <a:pPr>
              <a:lnSpc>
                <a:spcPct val="80000"/>
              </a:lnSpc>
              <a:defRPr sz="1600">
                <a:latin typeface="Times New Roman"/>
                <a:ea typeface="Times New Roman"/>
                <a:cs typeface="Times New Roman"/>
                <a:sym typeface="Times New Roman"/>
              </a:defRPr>
            </a:pPr>
            <a:r>
              <a:t>         5.      Pop 2 nodes say first and second</a:t>
            </a:r>
            <a:endParaRPr sz="1800" b="1"/>
          </a:p>
          <a:p>
            <a:pPr>
              <a:lnSpc>
                <a:spcPct val="80000"/>
              </a:lnSpc>
              <a:defRPr sz="1600">
                <a:latin typeface="Times New Roman"/>
                <a:ea typeface="Times New Roman"/>
                <a:cs typeface="Times New Roman"/>
                <a:sym typeface="Times New Roman"/>
              </a:defRPr>
            </a:pPr>
            <a:r>
              <a:t>         6. 	    Make a new node x, with frequency = first.freq + second.freq</a:t>
            </a:r>
            <a:endParaRPr sz="1800" b="1"/>
          </a:p>
          <a:p>
            <a:pPr>
              <a:lnSpc>
                <a:spcPct val="80000"/>
              </a:lnSpc>
              <a:defRPr sz="1600">
                <a:latin typeface="Times New Roman"/>
                <a:ea typeface="Times New Roman"/>
                <a:cs typeface="Times New Roman"/>
                <a:sym typeface="Times New Roman"/>
              </a:defRPr>
            </a:pPr>
            <a:r>
              <a:t>         7.	    Make first node as left child of x</a:t>
            </a:r>
            <a:endParaRPr sz="1800" b="1"/>
          </a:p>
          <a:p>
            <a:pPr>
              <a:lnSpc>
                <a:spcPct val="80000"/>
              </a:lnSpc>
              <a:defRPr sz="1600">
                <a:latin typeface="Times New Roman"/>
                <a:ea typeface="Times New Roman"/>
                <a:cs typeface="Times New Roman"/>
                <a:sym typeface="Times New Roman"/>
              </a:defRPr>
            </a:pPr>
            <a:r>
              <a:t>         8.	    Make second node as right child of x</a:t>
            </a:r>
            <a:endParaRPr sz="1800" b="1"/>
          </a:p>
          <a:p>
            <a:pPr>
              <a:lnSpc>
                <a:spcPct val="80000"/>
              </a:lnSpc>
              <a:defRPr sz="1600">
                <a:latin typeface="Times New Roman"/>
                <a:ea typeface="Times New Roman"/>
                <a:cs typeface="Times New Roman"/>
                <a:sym typeface="Times New Roman"/>
              </a:defRPr>
            </a:pPr>
            <a:r>
              <a:t>         9.	    Insert x into the heap</a:t>
            </a:r>
            <a:endParaRPr sz="1800" b="1"/>
          </a:p>
          <a:p>
            <a:pPr>
              <a:lnSpc>
                <a:spcPct val="80000"/>
              </a:lnSpc>
              <a:defRPr sz="1600">
                <a:latin typeface="Times New Roman"/>
                <a:ea typeface="Times New Roman"/>
                <a:cs typeface="Times New Roman"/>
                <a:sym typeface="Times New Roman"/>
              </a:defRPr>
            </a:pPr>
            <a:r>
              <a:t>         10. Extract the last node which is the root of the tree</a:t>
            </a:r>
            <a:endParaRPr sz="1800" b="1"/>
          </a:p>
          <a:p>
            <a:pPr>
              <a:lnSpc>
                <a:spcPct val="80000"/>
              </a:lnSpc>
              <a:defRPr sz="1600">
                <a:latin typeface="Times New Roman"/>
                <a:ea typeface="Times New Roman"/>
                <a:cs typeface="Times New Roman"/>
                <a:sym typeface="Times New Roman"/>
              </a:defRPr>
            </a:pPr>
            <a:r>
              <a:t> </a:t>
            </a:r>
            <a:endParaRPr sz="1800" b="1"/>
          </a:p>
          <a:p>
            <a:pPr>
              <a:lnSpc>
                <a:spcPct val="80000"/>
              </a:lnSpc>
              <a:defRPr sz="1600">
                <a:latin typeface="Times New Roman"/>
                <a:ea typeface="Times New Roman"/>
                <a:cs typeface="Times New Roman"/>
                <a:sym typeface="Times New Roman"/>
              </a:defRPr>
            </a:pPr>
            <a:r>
              <a:t>                  /*For assigning codes to each charater,*/</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Title 1"/>
          <p:cNvSpPr txBox="1">
            <a:spLocks noGrp="1"/>
          </p:cNvSpPr>
          <p:nvPr>
            <p:ph type="title"/>
          </p:nvPr>
        </p:nvSpPr>
        <p:spPr>
          <a:prstGeom prst="rect">
            <a:avLst/>
          </a:prstGeom>
        </p:spPr>
        <p:txBody>
          <a:bodyPr/>
          <a:lstStyle/>
          <a:p>
            <a:r>
              <a:t>Implementation</a:t>
            </a:r>
          </a:p>
        </p:txBody>
      </p:sp>
      <p:sp>
        <p:nvSpPr>
          <p:cNvPr id="120" name="Text Placeholder 2"/>
          <p:cNvSpPr txBox="1">
            <a:spLocks noGrp="1"/>
          </p:cNvSpPr>
          <p:nvPr>
            <p:ph type="body" idx="1"/>
          </p:nvPr>
        </p:nvSpPr>
        <p:spPr>
          <a:prstGeom prst="rect">
            <a:avLst/>
          </a:prstGeom>
        </p:spPr>
        <p:txBody>
          <a:bodyPr/>
          <a:lstStyle/>
          <a:p>
            <a:pPr>
              <a:defRPr sz="1800">
                <a:latin typeface="Times New Roman"/>
                <a:ea typeface="Times New Roman"/>
                <a:cs typeface="Times New Roman"/>
                <a:sym typeface="Times New Roman"/>
              </a:defRPr>
            </a:pPr>
            <a:r>
              <a:t> 11. Traverse the tree </a:t>
            </a:r>
            <a:endParaRPr b="1"/>
          </a:p>
          <a:p>
            <a:pPr>
              <a:defRPr sz="1800">
                <a:latin typeface="Times New Roman"/>
                <a:ea typeface="Times New Roman"/>
                <a:cs typeface="Times New Roman"/>
                <a:sym typeface="Times New Roman"/>
              </a:defRPr>
            </a:pPr>
            <a:r>
              <a:t>         12.	    If you move left, assign the path 0</a:t>
            </a:r>
            <a:endParaRPr b="1"/>
          </a:p>
          <a:p>
            <a:pPr>
              <a:defRPr sz="1800">
                <a:latin typeface="Times New Roman"/>
                <a:ea typeface="Times New Roman"/>
                <a:cs typeface="Times New Roman"/>
                <a:sym typeface="Times New Roman"/>
              </a:defRPr>
            </a:pPr>
            <a:r>
              <a:t>         13.	    If you move right, assign the path 1</a:t>
            </a:r>
            <a:endParaRPr b="1"/>
          </a:p>
          <a:p>
            <a:pPr>
              <a:defRPr sz="1800">
                <a:latin typeface="Times New Roman"/>
                <a:ea typeface="Times New Roman"/>
                <a:cs typeface="Times New Roman"/>
                <a:sym typeface="Times New Roman"/>
              </a:defRPr>
            </a:pPr>
            <a:r>
              <a:t>         14.	    If you reach the leaf node: </a:t>
            </a:r>
            <a:endParaRPr b="1"/>
          </a:p>
          <a:p>
            <a:pPr>
              <a:spcBef>
                <a:spcPts val="600"/>
              </a:spcBef>
              <a:defRPr sz="1800">
                <a:latin typeface="Times New Roman"/>
                <a:ea typeface="Times New Roman"/>
                <a:cs typeface="Times New Roman"/>
                <a:sym typeface="Times New Roman"/>
              </a:defRPr>
            </a:pPr>
            <a:r>
              <a:t>            /* Code for the character of the leaf node is the path from the root to that                                                                                                node.*/ </a:t>
            </a:r>
          </a:p>
          <a:p>
            <a:pPr marL="457200" indent="-457200">
              <a:spcBef>
                <a:spcPts val="600"/>
              </a:spcBef>
              <a:buFontTx/>
              <a:buAutoNum type="arabicParenR" startAt="2"/>
              <a:defRPr sz="2500" b="1">
                <a:latin typeface="Times New Roman"/>
                <a:ea typeface="Times New Roman"/>
                <a:cs typeface="Times New Roman"/>
                <a:sym typeface="Times New Roman"/>
              </a:defRPr>
            </a:pPr>
            <a:r>
              <a:t>Pseudocode (Run Length):</a:t>
            </a:r>
          </a:p>
          <a:p>
            <a:pPr marL="342889" indent="-342889">
              <a:spcBef>
                <a:spcPts val="600"/>
              </a:spcBef>
              <a:defRPr sz="2500" b="1">
                <a:latin typeface="Times New Roman"/>
                <a:ea typeface="Times New Roman"/>
                <a:cs typeface="Times New Roman"/>
                <a:sym typeface="Times New Roman"/>
              </a:defRPr>
            </a:pPr>
            <a:r>
              <a:t>      	</a:t>
            </a:r>
            <a:r>
              <a:rPr sz="1800">
                <a:latin typeface="inherit"/>
                <a:ea typeface="inherit"/>
                <a:cs typeface="inherit"/>
                <a:sym typeface="inherit"/>
              </a:rPr>
              <a:t> </a:t>
            </a:r>
            <a:r>
              <a:rPr sz="1800" b="0"/>
              <a:t>Loop: count = 0</a:t>
            </a:r>
            <a:endParaRPr sz="1800"/>
          </a:p>
          <a:p>
            <a:pPr>
              <a:spcBef>
                <a:spcPts val="600"/>
              </a:spcBef>
              <a:defRPr sz="1800">
                <a:latin typeface="Times New Roman"/>
                <a:ea typeface="Times New Roman"/>
                <a:cs typeface="Times New Roman"/>
                <a:sym typeface="Times New Roman"/>
              </a:defRPr>
            </a:pPr>
            <a:r>
              <a:t> </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itle 1"/>
          <p:cNvSpPr txBox="1">
            <a:spLocks noGrp="1"/>
          </p:cNvSpPr>
          <p:nvPr>
            <p:ph type="title"/>
          </p:nvPr>
        </p:nvSpPr>
        <p:spPr>
          <a:prstGeom prst="rect">
            <a:avLst/>
          </a:prstGeom>
        </p:spPr>
        <p:txBody>
          <a:bodyPr/>
          <a:lstStyle/>
          <a:p>
            <a:r>
              <a:t>Implementation</a:t>
            </a:r>
          </a:p>
        </p:txBody>
      </p:sp>
      <p:sp>
        <p:nvSpPr>
          <p:cNvPr id="123" name="Text Placeholder 2"/>
          <p:cNvSpPr txBox="1">
            <a:spLocks noGrp="1"/>
          </p:cNvSpPr>
          <p:nvPr>
            <p:ph type="body" idx="1"/>
          </p:nvPr>
        </p:nvSpPr>
        <p:spPr>
          <a:prstGeom prst="rect">
            <a:avLst/>
          </a:prstGeom>
        </p:spPr>
        <p:txBody>
          <a:bodyPr/>
          <a:lstStyle/>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REPEAT</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get next symbol</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count = count + 1</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UNTIL (symbol unequal to next one)</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txBox="1">
            <a:spLocks noGrp="1"/>
          </p:cNvSpPr>
          <p:nvPr>
            <p:ph type="title"/>
          </p:nvPr>
        </p:nvSpPr>
        <p:spPr>
          <a:prstGeom prst="rect">
            <a:avLst/>
          </a:prstGeom>
        </p:spPr>
        <p:txBody>
          <a:bodyPr/>
          <a:lstStyle/>
          <a:p>
            <a:r>
              <a:t>Implementation</a:t>
            </a:r>
          </a:p>
        </p:txBody>
      </p:sp>
      <p:sp>
        <p:nvSpPr>
          <p:cNvPr id="126" name="Text Placeholder 2"/>
          <p:cNvSpPr txBox="1">
            <a:spLocks noGrp="1"/>
          </p:cNvSpPr>
          <p:nvPr>
            <p:ph type="body" idx="1"/>
          </p:nvPr>
        </p:nvSpPr>
        <p:spPr>
          <a:prstGeom prst="rect">
            <a:avLst/>
          </a:prstGeom>
        </p:spPr>
        <p:txBody>
          <a:bodyPr/>
          <a:lstStyle/>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output symbol</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IF count &gt; 1</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output count</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GOTO Loop</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le 1"/>
          <p:cNvSpPr txBox="1">
            <a:spLocks noGrp="1"/>
          </p:cNvSpPr>
          <p:nvPr>
            <p:ph type="title"/>
          </p:nvPr>
        </p:nvSpPr>
        <p:spPr>
          <a:prstGeom prst="rect">
            <a:avLst/>
          </a:prstGeom>
        </p:spPr>
        <p:txBody>
          <a:bodyPr/>
          <a:lstStyle/>
          <a:p>
            <a:r>
              <a:t>Implementation</a:t>
            </a:r>
          </a:p>
        </p:txBody>
      </p:sp>
      <p:sp>
        <p:nvSpPr>
          <p:cNvPr id="129" name="Text Placeholder 2"/>
          <p:cNvSpPr txBox="1">
            <a:spLocks noGrp="1"/>
          </p:cNvSpPr>
          <p:nvPr>
            <p:ph type="body" idx="1"/>
          </p:nvPr>
        </p:nvSpPr>
        <p:spPr>
          <a:prstGeom prst="rect">
            <a:avLst/>
          </a:prstGeom>
        </p:spPr>
        <p:txBody>
          <a:bodyPr/>
          <a:lstStyle/>
          <a:p>
            <a:pPr marL="0" indent="0">
              <a:buSzTx/>
              <a:buNone/>
              <a:defRPr sz="2500" b="1">
                <a:latin typeface="Times New Roman"/>
                <a:ea typeface="Times New Roman"/>
                <a:cs typeface="Times New Roman"/>
                <a:sym typeface="Times New Roman"/>
              </a:defRPr>
            </a:pPr>
            <a:r>
              <a:t> Pseudocode (Shannon-Fano):</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200">
                <a:latin typeface="Times New Roman"/>
                <a:ea typeface="Times New Roman"/>
                <a:cs typeface="Times New Roman"/>
                <a:sym typeface="Times New Roman"/>
              </a:defRPr>
            </a:pPr>
            <a:r>
              <a:t> 1.  Find the probability of occurrence of each character in the string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200">
                <a:latin typeface="Times New Roman"/>
                <a:ea typeface="Times New Roman"/>
                <a:cs typeface="Times New Roman"/>
                <a:sym typeface="Times New Roman"/>
              </a:defRPr>
            </a:pPr>
            <a:r>
              <a:t>        2.  Sort the array of characters in the increasing order of their probabilities, say A</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200">
                <a:latin typeface="Times New Roman"/>
                <a:ea typeface="Times New Roman"/>
                <a:cs typeface="Times New Roman"/>
                <a:sym typeface="Times New Roman"/>
              </a:defRPr>
            </a:pPr>
            <a:r>
              <a:t>        3.  fanoShannon(A)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200">
                <a:latin typeface="Times New Roman"/>
                <a:ea typeface="Times New Roman"/>
                <a:cs typeface="Times New Roman"/>
                <a:sym typeface="Times New Roman"/>
              </a:defRPr>
            </a:pPr>
            <a:r>
              <a:t>        4.      If (size(A)==1)</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200">
                <a:latin typeface="Times New Roman"/>
                <a:ea typeface="Times New Roman"/>
                <a:cs typeface="Times New Roman"/>
                <a:sym typeface="Times New Roman"/>
              </a:defRPr>
            </a:pPr>
            <a:r>
              <a:t>        5. 	        return</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prstGeom prst="rect">
            <a:avLst/>
          </a:prstGeom>
        </p:spPr>
        <p:txBody>
          <a:bodyPr/>
          <a:lstStyle/>
          <a:p>
            <a:r>
              <a:t>Implementation</a:t>
            </a:r>
          </a:p>
        </p:txBody>
      </p:sp>
      <p:sp>
        <p:nvSpPr>
          <p:cNvPr id="132" name="Text Placeholder 2"/>
          <p:cNvSpPr txBox="1">
            <a:spLocks noGrp="1"/>
          </p:cNvSpPr>
          <p:nvPr>
            <p:ph type="body" idx="1"/>
          </p:nvPr>
        </p:nvSpPr>
        <p:spPr>
          <a:prstGeom prst="rect">
            <a:avLst/>
          </a:prstGeom>
        </p:spPr>
        <p:txBody>
          <a:bodyPr/>
          <a:lstStyle/>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6.      Divide A into left and right such that the difference between the sum of probabilities of left half and right half is minimum</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7.      Append 0 in the codes of the left half</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8.      Append 1 in the codes of the right half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9.      fanoShannon(left)      </a:t>
            </a:r>
          </a:p>
          <a:p>
            <a:pPr marL="342889" indent="-342889">
              <a:lnSpc>
                <a:spcPct val="107000"/>
              </a:lnSpc>
              <a:spcBef>
                <a:spcPts val="800"/>
              </a:spcBef>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2000">
                <a:latin typeface="Times New Roman"/>
                <a:ea typeface="Times New Roman"/>
                <a:cs typeface="Times New Roman"/>
                <a:sym typeface="Times New Roman"/>
              </a:defRPr>
            </a:pPr>
            <a:r>
              <a:t>       10.     fanoShannon(right)</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title"/>
          </p:nvPr>
        </p:nvSpPr>
        <p:spPr>
          <a:xfrm>
            <a:off x="762000" y="427039"/>
            <a:ext cx="10972800" cy="707169"/>
          </a:xfrm>
          <a:prstGeom prst="rect">
            <a:avLst/>
          </a:prstGeom>
        </p:spPr>
        <p:txBody>
          <a:bodyPr>
            <a:normAutofit fontScale="90000"/>
          </a:bodyPr>
          <a:lstStyle/>
          <a:p>
            <a:r>
              <a:rPr dirty="0"/>
              <a:t>Implementation</a:t>
            </a:r>
          </a:p>
        </p:txBody>
      </p:sp>
      <p:sp>
        <p:nvSpPr>
          <p:cNvPr id="135" name="Text Placeholder 2"/>
          <p:cNvSpPr txBox="1">
            <a:spLocks noGrp="1"/>
          </p:cNvSpPr>
          <p:nvPr>
            <p:ph type="body" idx="1"/>
          </p:nvPr>
        </p:nvSpPr>
        <p:spPr>
          <a:xfrm>
            <a:off x="762000" y="1134208"/>
            <a:ext cx="10972800" cy="5144357"/>
          </a:xfrm>
          <a:prstGeom prst="rect">
            <a:avLst/>
          </a:prstGeom>
        </p:spPr>
        <p:txBody>
          <a:bodyPr/>
          <a:lstStyle>
            <a:lvl1pPr marL="0" indent="0">
              <a:buSzTx/>
              <a:buNone/>
              <a:defRPr sz="2500" b="1">
                <a:latin typeface="Times New Roman"/>
                <a:ea typeface="Times New Roman"/>
                <a:cs typeface="Times New Roman"/>
                <a:sym typeface="Times New Roman"/>
              </a:defRPr>
            </a:lvl1pPr>
          </a:lstStyle>
          <a:p>
            <a:r>
              <a:rPr lang="en-US" b="0" i="0" u="sng" dirty="0">
                <a:solidFill>
                  <a:srgbClr val="000000"/>
                </a:solidFill>
                <a:effectLst/>
                <a:latin typeface="WordVisi_MSFontService"/>
              </a:rPr>
              <a:t>Output For Huffman Coding</a:t>
            </a:r>
          </a:p>
          <a:p>
            <a:pPr algn="ctr"/>
            <a:endParaRPr lang="en-US" b="0" i="0" u="sng" dirty="0">
              <a:solidFill>
                <a:srgbClr val="000000"/>
              </a:solidFill>
              <a:effectLst/>
              <a:latin typeface="WordVisi_MSFontService"/>
            </a:endParaRPr>
          </a:p>
        </p:txBody>
      </p:sp>
      <p:pic>
        <p:nvPicPr>
          <p:cNvPr id="7" name="Picture 6">
            <a:extLst>
              <a:ext uri="{FF2B5EF4-FFF2-40B4-BE49-F238E27FC236}">
                <a16:creationId xmlns:a16="http://schemas.microsoft.com/office/drawing/2014/main" id="{B0CBB6EB-6B06-430E-9700-60BAC8CB67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5415" y="1841377"/>
            <a:ext cx="9671540" cy="4735270"/>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5EB35-0584-410A-9D56-CB97DC44D042}"/>
              </a:ext>
            </a:extLst>
          </p:cNvPr>
          <p:cNvSpPr>
            <a:spLocks noGrp="1"/>
          </p:cNvSpPr>
          <p:nvPr>
            <p:ph type="title"/>
          </p:nvPr>
        </p:nvSpPr>
        <p:spPr/>
        <p:txBody>
          <a:bodyPr/>
          <a:lstStyle/>
          <a:p>
            <a:r>
              <a:rPr lang="en-IN" dirty="0"/>
              <a:t>Implementation</a:t>
            </a:r>
          </a:p>
        </p:txBody>
      </p:sp>
      <p:sp>
        <p:nvSpPr>
          <p:cNvPr id="3" name="Text Placeholder 2">
            <a:extLst>
              <a:ext uri="{FF2B5EF4-FFF2-40B4-BE49-F238E27FC236}">
                <a16:creationId xmlns:a16="http://schemas.microsoft.com/office/drawing/2014/main" id="{C03CA9B0-61F6-4C8F-9F95-7DB95828DC55}"/>
              </a:ext>
            </a:extLst>
          </p:cNvPr>
          <p:cNvSpPr>
            <a:spLocks noGrp="1"/>
          </p:cNvSpPr>
          <p:nvPr>
            <p:ph type="body" idx="1"/>
          </p:nvPr>
        </p:nvSpPr>
        <p:spPr/>
        <p:txBody>
          <a:bodyPr/>
          <a:lstStyle/>
          <a:p>
            <a:pPr marL="0" indent="0">
              <a:buNone/>
            </a:pPr>
            <a:endParaRPr lang="en-IN" dirty="0"/>
          </a:p>
        </p:txBody>
      </p:sp>
      <p:pic>
        <p:nvPicPr>
          <p:cNvPr id="5" name="Picture 4">
            <a:extLst>
              <a:ext uri="{FF2B5EF4-FFF2-40B4-BE49-F238E27FC236}">
                <a16:creationId xmlns:a16="http://schemas.microsoft.com/office/drawing/2014/main" id="{4E60E3A0-72D2-4A97-BAC0-2041C4C9C2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999" y="1837592"/>
            <a:ext cx="10972799" cy="4167554"/>
          </a:xfrm>
          <a:prstGeom prst="rect">
            <a:avLst/>
          </a:prstGeom>
        </p:spPr>
      </p:pic>
    </p:spTree>
    <p:extLst>
      <p:ext uri="{BB962C8B-B14F-4D97-AF65-F5344CB8AC3E}">
        <p14:creationId xmlns:p14="http://schemas.microsoft.com/office/powerpoint/2010/main" val="332243245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C137E-1093-46E9-8C9D-B610D5A62832}"/>
              </a:ext>
            </a:extLst>
          </p:cNvPr>
          <p:cNvSpPr>
            <a:spLocks noGrp="1"/>
          </p:cNvSpPr>
          <p:nvPr>
            <p:ph type="title"/>
          </p:nvPr>
        </p:nvSpPr>
        <p:spPr>
          <a:xfrm>
            <a:off x="762000" y="427039"/>
            <a:ext cx="10972800" cy="821469"/>
          </a:xfrm>
        </p:spPr>
        <p:txBody>
          <a:bodyPr/>
          <a:lstStyle/>
          <a:p>
            <a:r>
              <a:rPr lang="en-IN" dirty="0"/>
              <a:t>Implementation</a:t>
            </a:r>
          </a:p>
        </p:txBody>
      </p:sp>
      <p:sp>
        <p:nvSpPr>
          <p:cNvPr id="3" name="Text Placeholder 2">
            <a:extLst>
              <a:ext uri="{FF2B5EF4-FFF2-40B4-BE49-F238E27FC236}">
                <a16:creationId xmlns:a16="http://schemas.microsoft.com/office/drawing/2014/main" id="{5F1F3551-AD29-4A9E-A121-65ED4FAD89F2}"/>
              </a:ext>
            </a:extLst>
          </p:cNvPr>
          <p:cNvSpPr>
            <a:spLocks noGrp="1"/>
          </p:cNvSpPr>
          <p:nvPr>
            <p:ph type="body" idx="1"/>
          </p:nvPr>
        </p:nvSpPr>
        <p:spPr>
          <a:xfrm>
            <a:off x="762000" y="1248508"/>
            <a:ext cx="10972800" cy="5030057"/>
          </a:xfrm>
        </p:spPr>
        <p:txBody>
          <a:bodyPr/>
          <a:lstStyle/>
          <a:p>
            <a:pPr marL="0" indent="0">
              <a:buNone/>
            </a:pPr>
            <a:r>
              <a:rPr lang="en-IN" u="sng" dirty="0"/>
              <a:t>Output For Run Length Encoding:</a:t>
            </a:r>
          </a:p>
          <a:p>
            <a:pPr marL="0" indent="0">
              <a:buNone/>
            </a:pPr>
            <a:endParaRPr lang="en-IN" u="sng" dirty="0"/>
          </a:p>
        </p:txBody>
      </p:sp>
      <p:pic>
        <p:nvPicPr>
          <p:cNvPr id="5" name="Picture 4">
            <a:extLst>
              <a:ext uri="{FF2B5EF4-FFF2-40B4-BE49-F238E27FC236}">
                <a16:creationId xmlns:a16="http://schemas.microsoft.com/office/drawing/2014/main" id="{716E26FA-7491-44D5-B245-D7555C3377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837592"/>
            <a:ext cx="10228385" cy="4141177"/>
          </a:xfrm>
          <a:prstGeom prst="rect">
            <a:avLst/>
          </a:prstGeom>
        </p:spPr>
      </p:pic>
    </p:spTree>
    <p:extLst>
      <p:ext uri="{BB962C8B-B14F-4D97-AF65-F5344CB8AC3E}">
        <p14:creationId xmlns:p14="http://schemas.microsoft.com/office/powerpoint/2010/main" val="85866052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1"/>
          <p:cNvSpPr txBox="1">
            <a:spLocks noGrp="1"/>
          </p:cNvSpPr>
          <p:nvPr>
            <p:ph type="title"/>
          </p:nvPr>
        </p:nvSpPr>
        <p:spPr>
          <a:prstGeom prst="rect">
            <a:avLst/>
          </a:prstGeom>
        </p:spPr>
        <p:txBody>
          <a:bodyPr/>
          <a:lstStyle>
            <a:lvl1pPr>
              <a:defRPr b="1" u="sng">
                <a:latin typeface="Times New Roman"/>
                <a:ea typeface="Times New Roman"/>
                <a:cs typeface="Times New Roman"/>
                <a:sym typeface="Times New Roman"/>
              </a:defRPr>
            </a:lvl1pPr>
          </a:lstStyle>
          <a:p>
            <a:r>
              <a:t>CONTENTS</a:t>
            </a:r>
          </a:p>
        </p:txBody>
      </p:sp>
      <p:sp>
        <p:nvSpPr>
          <p:cNvPr id="58" name="Content Placeholder 2"/>
          <p:cNvSpPr txBox="1">
            <a:spLocks noGrp="1"/>
          </p:cNvSpPr>
          <p:nvPr>
            <p:ph type="body" sz="half" idx="1"/>
          </p:nvPr>
        </p:nvSpPr>
        <p:spPr>
          <a:xfrm>
            <a:off x="1117600" y="1455737"/>
            <a:ext cx="6391275" cy="4708528"/>
          </a:xfrm>
          <a:prstGeom prst="rect">
            <a:avLst/>
          </a:prstGeom>
        </p:spPr>
        <p:txBody>
          <a:bodyPr/>
          <a:lstStyle/>
          <a:p>
            <a:pPr algn="just">
              <a:spcBef>
                <a:spcPts val="500"/>
              </a:spcBef>
              <a:buSzTx/>
              <a:buNone/>
              <a:defRPr sz="2400" b="1"/>
            </a:pPr>
            <a:r>
              <a:t>Abstract</a:t>
            </a:r>
          </a:p>
          <a:p>
            <a:pPr algn="just">
              <a:spcBef>
                <a:spcPts val="500"/>
              </a:spcBef>
              <a:buSzTx/>
              <a:buNone/>
              <a:defRPr sz="2400" b="1"/>
            </a:pPr>
            <a:r>
              <a:t>Introduction</a:t>
            </a:r>
          </a:p>
          <a:p>
            <a:pPr algn="just">
              <a:spcBef>
                <a:spcPts val="500"/>
              </a:spcBef>
              <a:buSzTx/>
              <a:buNone/>
              <a:defRPr sz="2400" b="1"/>
            </a:pPr>
            <a:r>
              <a:t>Motivation</a:t>
            </a:r>
          </a:p>
          <a:p>
            <a:pPr algn="just">
              <a:spcBef>
                <a:spcPts val="500"/>
              </a:spcBef>
              <a:buSzTx/>
              <a:buNone/>
              <a:defRPr sz="2400" b="1"/>
            </a:pPr>
            <a:r>
              <a:t>Literature Review</a:t>
            </a:r>
          </a:p>
          <a:p>
            <a:pPr algn="just">
              <a:spcBef>
                <a:spcPts val="500"/>
              </a:spcBef>
              <a:buSzTx/>
              <a:buNone/>
              <a:defRPr sz="2400" b="1"/>
            </a:pPr>
            <a:r>
              <a:t>Problem Statement</a:t>
            </a:r>
          </a:p>
          <a:p>
            <a:pPr algn="just">
              <a:spcBef>
                <a:spcPts val="500"/>
              </a:spcBef>
              <a:buSzTx/>
              <a:buNone/>
              <a:defRPr sz="2400" b="1"/>
            </a:pPr>
            <a:r>
              <a:t>Objective</a:t>
            </a:r>
          </a:p>
          <a:p>
            <a:pPr algn="just">
              <a:spcBef>
                <a:spcPts val="500"/>
              </a:spcBef>
              <a:buSzTx/>
              <a:buNone/>
              <a:defRPr sz="2400" b="1"/>
            </a:pPr>
            <a:r>
              <a:t>Methodology                                                    </a:t>
            </a:r>
          </a:p>
          <a:p>
            <a:pPr algn="just">
              <a:spcBef>
                <a:spcPts val="500"/>
              </a:spcBef>
              <a:buSzTx/>
              <a:buNone/>
              <a:defRPr sz="2400" b="1"/>
            </a:pPr>
            <a:r>
              <a:t>Flow Chart, Algorithm &amp; Implementation </a:t>
            </a:r>
          </a:p>
          <a:p>
            <a:pPr algn="just">
              <a:spcBef>
                <a:spcPts val="500"/>
              </a:spcBef>
              <a:buSzTx/>
              <a:buNone/>
              <a:defRPr sz="2400" b="1"/>
            </a:pPr>
            <a:r>
              <a:t>Progress (results if any)                                                                                             </a:t>
            </a:r>
          </a:p>
          <a:p>
            <a:pPr algn="just">
              <a:spcBef>
                <a:spcPts val="500"/>
              </a:spcBef>
              <a:buSzTx/>
              <a:buNone/>
              <a:defRPr sz="2400" b="1"/>
            </a:pPr>
            <a:r>
              <a:t>References </a:t>
            </a:r>
            <a:r>
              <a:rPr b="0"/>
              <a:t>   </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91395-DCAF-4A76-A9D3-133AEB6646C8}"/>
              </a:ext>
            </a:extLst>
          </p:cNvPr>
          <p:cNvSpPr>
            <a:spLocks noGrp="1"/>
          </p:cNvSpPr>
          <p:nvPr>
            <p:ph type="title"/>
          </p:nvPr>
        </p:nvSpPr>
        <p:spPr>
          <a:xfrm>
            <a:off x="762000" y="427040"/>
            <a:ext cx="10972800" cy="795092"/>
          </a:xfrm>
        </p:spPr>
        <p:txBody>
          <a:bodyPr/>
          <a:lstStyle/>
          <a:p>
            <a:r>
              <a:rPr lang="en-IN" dirty="0"/>
              <a:t>Implementation</a:t>
            </a:r>
          </a:p>
        </p:txBody>
      </p:sp>
      <p:sp>
        <p:nvSpPr>
          <p:cNvPr id="3" name="Text Placeholder 2">
            <a:extLst>
              <a:ext uri="{FF2B5EF4-FFF2-40B4-BE49-F238E27FC236}">
                <a16:creationId xmlns:a16="http://schemas.microsoft.com/office/drawing/2014/main" id="{78F3D721-0E34-4308-8E80-6F2F12AF5CDF}"/>
              </a:ext>
            </a:extLst>
          </p:cNvPr>
          <p:cNvSpPr>
            <a:spLocks noGrp="1"/>
          </p:cNvSpPr>
          <p:nvPr>
            <p:ph type="body" idx="1"/>
          </p:nvPr>
        </p:nvSpPr>
        <p:spPr>
          <a:xfrm>
            <a:off x="762000" y="1143000"/>
            <a:ext cx="10972800" cy="5135565"/>
          </a:xfrm>
        </p:spPr>
        <p:txBody>
          <a:bodyPr/>
          <a:lstStyle/>
          <a:p>
            <a:pPr marL="0" indent="0">
              <a:buNone/>
            </a:pPr>
            <a:r>
              <a:rPr lang="en-IN" u="sng" dirty="0"/>
              <a:t>Output For Shannon-Fano:</a:t>
            </a:r>
          </a:p>
          <a:p>
            <a:pPr marL="0" indent="0">
              <a:buNone/>
            </a:pPr>
            <a:endParaRPr lang="en-IN" u="sng" dirty="0"/>
          </a:p>
        </p:txBody>
      </p:sp>
      <p:pic>
        <p:nvPicPr>
          <p:cNvPr id="5" name="Picture 4">
            <a:extLst>
              <a:ext uri="{FF2B5EF4-FFF2-40B4-BE49-F238E27FC236}">
                <a16:creationId xmlns:a16="http://schemas.microsoft.com/office/drawing/2014/main" id="{B1093718-E342-402F-A142-D9EE68C54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705708"/>
            <a:ext cx="10166838" cy="4246684"/>
          </a:xfrm>
          <a:prstGeom prst="rect">
            <a:avLst/>
          </a:prstGeom>
        </p:spPr>
      </p:pic>
    </p:spTree>
    <p:extLst>
      <p:ext uri="{BB962C8B-B14F-4D97-AF65-F5344CB8AC3E}">
        <p14:creationId xmlns:p14="http://schemas.microsoft.com/office/powerpoint/2010/main" val="291201307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9BF70-9817-41A5-998D-4C734BFB0A2F}"/>
              </a:ext>
            </a:extLst>
          </p:cNvPr>
          <p:cNvSpPr>
            <a:spLocks noGrp="1"/>
          </p:cNvSpPr>
          <p:nvPr>
            <p:ph type="title"/>
          </p:nvPr>
        </p:nvSpPr>
        <p:spPr/>
        <p:txBody>
          <a:bodyPr/>
          <a:lstStyle/>
          <a:p>
            <a:r>
              <a:rPr lang="en-IN" dirty="0"/>
              <a:t>Implementation</a:t>
            </a:r>
          </a:p>
        </p:txBody>
      </p:sp>
      <p:sp>
        <p:nvSpPr>
          <p:cNvPr id="3" name="Text Placeholder 2">
            <a:extLst>
              <a:ext uri="{FF2B5EF4-FFF2-40B4-BE49-F238E27FC236}">
                <a16:creationId xmlns:a16="http://schemas.microsoft.com/office/drawing/2014/main" id="{EE3DFC82-2DBB-4E18-A27A-E8230CBA2231}"/>
              </a:ext>
            </a:extLst>
          </p:cNvPr>
          <p:cNvSpPr>
            <a:spLocks noGrp="1"/>
          </p:cNvSpPr>
          <p:nvPr>
            <p:ph type="body" idx="1"/>
          </p:nvPr>
        </p:nvSpPr>
        <p:spPr/>
        <p:txBody>
          <a:bodyPr/>
          <a:lstStyle/>
          <a:p>
            <a:pPr marL="0" indent="0">
              <a:buNone/>
            </a:pPr>
            <a:endParaRPr lang="en-IN" dirty="0"/>
          </a:p>
        </p:txBody>
      </p:sp>
      <p:pic>
        <p:nvPicPr>
          <p:cNvPr id="5" name="Picture 4">
            <a:extLst>
              <a:ext uri="{FF2B5EF4-FFF2-40B4-BE49-F238E27FC236}">
                <a16:creationId xmlns:a16="http://schemas.microsoft.com/office/drawing/2014/main" id="{DE257F81-77B0-4879-B277-0D71666B8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752600"/>
            <a:ext cx="10972800" cy="4314092"/>
          </a:xfrm>
          <a:prstGeom prst="rect">
            <a:avLst/>
          </a:prstGeom>
        </p:spPr>
      </p:pic>
    </p:spTree>
    <p:extLst>
      <p:ext uri="{BB962C8B-B14F-4D97-AF65-F5344CB8AC3E}">
        <p14:creationId xmlns:p14="http://schemas.microsoft.com/office/powerpoint/2010/main" val="3387838892"/>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4B384E-F1B4-4424-945F-B4919106ADCE}"/>
              </a:ext>
            </a:extLst>
          </p:cNvPr>
          <p:cNvSpPr>
            <a:spLocks noGrp="1"/>
          </p:cNvSpPr>
          <p:nvPr>
            <p:ph type="title"/>
          </p:nvPr>
        </p:nvSpPr>
        <p:spPr/>
        <p:txBody>
          <a:bodyPr>
            <a:normAutofit fontScale="90000"/>
          </a:bodyPr>
          <a:lstStyle/>
          <a:p>
            <a:r>
              <a:rPr lang="en-IN" u="sng" dirty="0">
                <a:latin typeface="Times New Roman" panose="02020603050405020304" pitchFamily="18" charset="0"/>
                <a:cs typeface="Times New Roman" panose="02020603050405020304" pitchFamily="18" charset="0"/>
              </a:rPr>
              <a:t>Results</a:t>
            </a:r>
            <a:br>
              <a:rPr lang="en-IN" dirty="0"/>
            </a:br>
            <a:r>
              <a:rPr lang="en-IN" sz="31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Comparison on the basis of file size</a:t>
            </a:r>
            <a:br>
              <a:rPr lang="en-IN" dirty="0"/>
            </a:br>
            <a:endParaRPr lang="en-IN" dirty="0"/>
          </a:p>
        </p:txBody>
      </p:sp>
      <p:sp>
        <p:nvSpPr>
          <p:cNvPr id="140" name="Text"/>
          <p:cNvSpPr txBox="1">
            <a:spLocks noGrp="1"/>
          </p:cNvSpPr>
          <p:nvPr>
            <p:ph type="body" idx="1"/>
          </p:nvPr>
        </p:nvSpPr>
        <p:spPr>
          <a:xfrm>
            <a:off x="762000" y="1752600"/>
            <a:ext cx="10972800" cy="4525965"/>
          </a:xfrm>
        </p:spPr>
        <p:txBody>
          <a:bodyPr/>
          <a:lstStyle/>
          <a:p>
            <a:pPr marL="0" indent="0">
              <a:buNone/>
            </a:pPr>
            <a:r>
              <a:rPr lang="en-IN" dirty="0"/>
              <a:t> </a:t>
            </a:r>
          </a:p>
        </p:txBody>
      </p:sp>
      <p:graphicFrame>
        <p:nvGraphicFramePr>
          <p:cNvPr id="141" name="3D Line Chart"/>
          <p:cNvGraphicFramePr/>
          <p:nvPr>
            <p:extLst>
              <p:ext uri="{D42A27DB-BD31-4B8C-83A1-F6EECF244321}">
                <p14:modId xmlns:p14="http://schemas.microsoft.com/office/powerpoint/2010/main" val="270952433"/>
              </p:ext>
            </p:extLst>
          </p:nvPr>
        </p:nvGraphicFramePr>
        <p:xfrm>
          <a:off x="1803709" y="1380391"/>
          <a:ext cx="8584581" cy="4695094"/>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ext"/>
          <p:cNvSpPr txBox="1">
            <a:spLocks noGrp="1"/>
          </p:cNvSpPr>
          <p:nvPr>
            <p:ph type="body" idx="1"/>
          </p:nvPr>
        </p:nvSpPr>
        <p:spPr>
          <a:xfrm>
            <a:off x="457200" y="327204"/>
            <a:ext cx="11277600" cy="5951361"/>
          </a:xfrm>
          <a:prstGeom prst="rect">
            <a:avLst/>
          </a:prstGeom>
        </p:spPr>
        <p:txBody>
          <a:bodyPr>
            <a:normAutofit fontScale="85000" lnSpcReduction="20000"/>
          </a:bodyPr>
          <a:lstStyle/>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                                                      </a:t>
            </a:r>
            <a:r>
              <a:rPr dirty="0"/>
              <a:t> </a:t>
            </a:r>
            <a:endParaRPr lang="en-IN" dirty="0"/>
          </a:p>
          <a:p>
            <a:pPr marL="0" indent="0">
              <a:buNone/>
            </a:pPr>
            <a:r>
              <a:rPr lang="en-IN" dirty="0"/>
              <a:t>                                                    (</a:t>
            </a:r>
            <a:r>
              <a:rPr lang="en-IN" sz="33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Compression Ratio)</a:t>
            </a:r>
          </a:p>
          <a:p>
            <a:pPr marL="0" indent="0">
              <a:buNone/>
            </a:pPr>
            <a:endParaRPr dirty="0"/>
          </a:p>
        </p:txBody>
      </p:sp>
      <p:graphicFrame>
        <p:nvGraphicFramePr>
          <p:cNvPr id="144" name="3D Column Chart"/>
          <p:cNvGraphicFramePr/>
          <p:nvPr>
            <p:extLst>
              <p:ext uri="{D42A27DB-BD31-4B8C-83A1-F6EECF244321}">
                <p14:modId xmlns:p14="http://schemas.microsoft.com/office/powerpoint/2010/main" val="2949752303"/>
              </p:ext>
            </p:extLst>
          </p:nvPr>
        </p:nvGraphicFramePr>
        <p:xfrm>
          <a:off x="2459893" y="563220"/>
          <a:ext cx="6667889" cy="5021935"/>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ferences"/>
          <p:cNvSpPr txBox="1">
            <a:spLocks noGrp="1"/>
          </p:cNvSpPr>
          <p:nvPr>
            <p:ph type="title"/>
          </p:nvPr>
        </p:nvSpPr>
        <p:spPr>
          <a:prstGeom prst="rect">
            <a:avLst/>
          </a:prstGeom>
        </p:spPr>
        <p:txBody>
          <a:bodyPr/>
          <a:lstStyle/>
          <a:p>
            <a:pPr marL="342889" indent="-342889" algn="just">
              <a:spcBef>
                <a:spcPts val="500"/>
              </a:spcBef>
              <a:defRPr sz="2400" b="1"/>
            </a:pPr>
            <a:r>
              <a:t>                                                                </a:t>
            </a:r>
            <a:r>
              <a:rPr sz="3300"/>
              <a:t> References</a:t>
            </a:r>
          </a:p>
        </p:txBody>
      </p:sp>
      <p:sp>
        <p:nvSpPr>
          <p:cNvPr id="138" name="Reference [1] Pu, I.M., 2006, Fundamental Data Compression, Elsevier, Britain. [2] Blelloch, E., 2002. Introduction to Data Compression, Computer Science Department, Carnegie Mellon University. [3] Kesheng, W., J. Otoo and S. Arie, 2006. Optimizing bitma"/>
          <p:cNvSpPr txBox="1">
            <a:spLocks noGrp="1"/>
          </p:cNvSpPr>
          <p:nvPr>
            <p:ph type="body" idx="1"/>
          </p:nvPr>
        </p:nvSpPr>
        <p:spPr>
          <a:xfrm>
            <a:off x="747345" y="1752600"/>
            <a:ext cx="10987456" cy="4489939"/>
          </a:xfrm>
          <a:prstGeom prst="rect">
            <a:avLst/>
          </a:prstGeom>
        </p:spPr>
        <p:txBody>
          <a:bodyPr/>
          <a:lstStyle/>
          <a:p>
            <a:pPr marL="0" indent="60960" algn="just" defTabSz="457200">
              <a:lnSpc>
                <a:spcPct val="96299"/>
              </a:lnSpc>
              <a:spcBef>
                <a:spcPts val="800"/>
              </a:spcBef>
              <a:buSzTx/>
              <a:buNone/>
              <a:defRPr sz="1800">
                <a:latin typeface="Times New Roman"/>
                <a:ea typeface="Times New Roman"/>
                <a:cs typeface="Times New Roman"/>
                <a:sym typeface="Times New Roman"/>
              </a:defRPr>
            </a:pPr>
            <a:r>
              <a:t>[1]   Dea Ayu Rachesti, Tito Waluyo Purboyo, and Anggunmeka Luhur Prasasti, “of Text Data Compression Using Huffman, Shannon-Fano, Run Length Encoding, and Tunstall Methods” ,available at </a:t>
            </a:r>
            <a:r>
              <a:rPr u="sng">
                <a:solidFill>
                  <a:srgbClr val="0000FF"/>
                </a:solidFill>
                <a:uFill>
                  <a:solidFill>
                    <a:srgbClr val="0000FF"/>
                  </a:solidFill>
                </a:uFill>
                <a:hlinkClick r:id="rId2"/>
              </a:rPr>
              <a:t>http://www.ripublication.com</a:t>
            </a:r>
            <a:r>
              <a:t>. International Journal of Applied Engineering Research ISSN 0973-4562 Volume 12, Number 23 (2017) pp. 13618-13622.</a:t>
            </a:r>
          </a:p>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[2]  Nigam Sangwan, ” Text Encryption with Huffman Compression”, International Journal of  Computer Applications (0975 – 8887) Volume 54– No.6, September 2012, Institute of Technology and Management University, Gurgaon, Haryana, India. </a:t>
            </a:r>
          </a:p>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a:t>
            </a:r>
          </a:p>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[3]  S.R. kodituwakku, &amp; U. S.Amarasinghe , ” Comparison of lossless data compression algorithms for text data”, Indian Journal of Computer Science and Engineering Vol 1 No 4 416-426.</a:t>
            </a:r>
          </a:p>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a:t>
            </a:r>
          </a:p>
          <a:p>
            <a:pPr marL="0" indent="0" defTabSz="457200">
              <a:lnSpc>
                <a:spcPct val="90000"/>
              </a:lnSpc>
              <a:spcBef>
                <a:spcPts val="0"/>
              </a:spcBef>
              <a:buSzTx/>
              <a:buNone/>
              <a:defRPr sz="1800">
                <a:latin typeface="Times New Roman"/>
                <a:ea typeface="Times New Roman"/>
                <a:cs typeface="Times New Roman"/>
                <a:sym typeface="Times New Roman"/>
              </a:defRPr>
            </a:pPr>
            <a:r>
              <a:t> [4]   Amandeep Singh Sidhu, &amp; Er. Meenakshi Garg, “Research Paper on Text Data Compression Algorithm using Hybrid Approach”, International Journal of Computer Science and Mobile Computing, Vol.3 Issue.12, December- 2014, pg. 01-10.</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ferences"/>
          <p:cNvSpPr txBox="1">
            <a:spLocks noGrp="1"/>
          </p:cNvSpPr>
          <p:nvPr>
            <p:ph type="title"/>
          </p:nvPr>
        </p:nvSpPr>
        <p:spPr>
          <a:prstGeom prst="rect">
            <a:avLst/>
          </a:prstGeom>
        </p:spPr>
        <p:txBody>
          <a:bodyPr/>
          <a:lstStyle/>
          <a:p>
            <a:pPr marL="342889" indent="-342889" algn="just">
              <a:spcBef>
                <a:spcPts val="500"/>
              </a:spcBef>
              <a:defRPr sz="2400" b="1"/>
            </a:pPr>
            <a:r>
              <a:t>                                                                </a:t>
            </a:r>
            <a:r>
              <a:rPr sz="3300"/>
              <a:t> References</a:t>
            </a:r>
          </a:p>
        </p:txBody>
      </p:sp>
      <p:sp>
        <p:nvSpPr>
          <p:cNvPr id="147" name="Reference [1] Pu, I.M., 2006, Fundamental Data Compression, Elsevier, Britain. [2] Blelloch, E., 2002. Introduction to Data Compression, Computer Science Department, Carnegie Mellon University. [3] Kesheng, W., J. Otoo and S. Arie, 2006. Optimizing bitma"/>
          <p:cNvSpPr txBox="1">
            <a:spLocks noGrp="1"/>
          </p:cNvSpPr>
          <p:nvPr>
            <p:ph type="body" idx="1"/>
          </p:nvPr>
        </p:nvSpPr>
        <p:spPr>
          <a:xfrm>
            <a:off x="703385" y="1752600"/>
            <a:ext cx="11031416" cy="4516316"/>
          </a:xfrm>
          <a:prstGeom prst="rect">
            <a:avLst/>
          </a:prstGeom>
        </p:spPr>
        <p:txBody>
          <a:bodyPr/>
          <a:lstStyle/>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[5]   T.SubhamastanRao , M.Soujanya, T.Hemalatha, &amp;T.Revathi, ” Simultaneous Data Compression and Encryption”, ) International Journal of Computer Science and Information Technologies, Vol. 2 (5) , 2011, 2369-2374.</a:t>
            </a:r>
          </a:p>
          <a:p>
            <a:pPr marL="0" indent="0" defTabSz="457200">
              <a:lnSpc>
                <a:spcPct val="96299"/>
              </a:lnSpc>
              <a:spcBef>
                <a:spcPts val="800"/>
              </a:spcBef>
              <a:buSzTx/>
              <a:buNone/>
              <a:tabLst>
                <a:tab pos="571500" algn="l"/>
                <a:tab pos="1155700" algn="l"/>
                <a:tab pos="1739900" algn="l"/>
                <a:tab pos="2324100" algn="l"/>
                <a:tab pos="2908300" algn="l"/>
                <a:tab pos="3479800" algn="l"/>
                <a:tab pos="4064000" algn="l"/>
                <a:tab pos="4648200" algn="l"/>
                <a:tab pos="5232400" algn="l"/>
                <a:tab pos="5816600" algn="l"/>
                <a:tab pos="6388100" algn="l"/>
                <a:tab pos="6972300" algn="l"/>
                <a:tab pos="7556500" algn="l"/>
                <a:tab pos="8140700" algn="l"/>
                <a:tab pos="8724900" algn="l"/>
                <a:tab pos="9296400" algn="l"/>
              </a:tabLst>
              <a:defRPr sz="1800">
                <a:latin typeface="Times New Roman"/>
                <a:ea typeface="Times New Roman"/>
                <a:cs typeface="Times New Roman"/>
                <a:sym typeface="Times New Roman"/>
              </a:defRPr>
            </a:pPr>
            <a:r>
              <a:t> </a:t>
            </a:r>
          </a:p>
          <a:p>
            <a:pPr marL="0" indent="0" defTabSz="457200">
              <a:lnSpc>
                <a:spcPct val="96299"/>
              </a:lnSpc>
              <a:spcBef>
                <a:spcPts val="1200"/>
              </a:spcBef>
              <a:buSzTx/>
              <a:buNone/>
              <a:defRPr sz="1800">
                <a:latin typeface="Times New Roman"/>
                <a:ea typeface="Times New Roman"/>
                <a:cs typeface="Times New Roman"/>
                <a:sym typeface="Times New Roman"/>
              </a:defRPr>
            </a:pPr>
            <a:r>
              <a:t> [6]   Tito Waluyo Purboyo, &amp; Anggunmeka Luhur Prasasti, “ Comparison of Data Compression in Text Using Huffman, Shannon-Fano, Run Length Encoding, and Tunstall Method” , International Journal of Applied Engineering Research · January 2017.</a:t>
            </a:r>
            <a:endParaRPr>
              <a:solidFill>
                <a:srgbClr val="2F5496"/>
              </a:solidFill>
            </a:endParaRPr>
          </a:p>
          <a:p>
            <a:pPr marL="0" indent="0" defTabSz="457200">
              <a:lnSpc>
                <a:spcPct val="96299"/>
              </a:lnSpc>
              <a:spcBef>
                <a:spcPts val="800"/>
              </a:spcBef>
              <a:buSzTx/>
              <a:buNone/>
              <a:defRPr sz="1800">
                <a:latin typeface="Times New Roman"/>
                <a:ea typeface="Times New Roman"/>
                <a:cs typeface="Times New Roman"/>
                <a:sym typeface="Times New Roman"/>
              </a:defRPr>
            </a:pPr>
            <a:r>
              <a:t> </a:t>
            </a:r>
          </a:p>
          <a:p>
            <a:pPr marL="0" indent="0" defTabSz="457200">
              <a:lnSpc>
                <a:spcPct val="96299"/>
              </a:lnSpc>
              <a:spcBef>
                <a:spcPts val="800"/>
              </a:spcBef>
              <a:buSzTx/>
              <a:buNone/>
              <a:defRPr sz="1800">
                <a:latin typeface="Times New Roman"/>
                <a:ea typeface="Times New Roman"/>
                <a:cs typeface="Times New Roman"/>
                <a:sym typeface="Times New Roman"/>
              </a:defRPr>
            </a:pPr>
            <a:r>
              <a:t> [7]   P.Yellamma, and Dr.Narasimham Challa, “Performance Analysis Of Different Data Compression Techniques On Text File”, International Journal of Engineering Research &amp; Technology (IJERT) Vol. 1 Issue 8, October – 2012.</a:t>
            </a:r>
            <a:endParaRPr>
              <a:latin typeface="Times Roman"/>
              <a:ea typeface="Times Roman"/>
              <a:cs typeface="Times Roman"/>
              <a:sym typeface="Times Roman"/>
            </a:endParaRPr>
          </a:p>
          <a:p>
            <a:pPr marL="0" indent="0" defTabSz="457200">
              <a:lnSpc>
                <a:spcPct val="96299"/>
              </a:lnSpc>
              <a:spcBef>
                <a:spcPts val="800"/>
              </a:spcBef>
              <a:buSzTx/>
              <a:buNone/>
              <a:defRPr sz="1800">
                <a:latin typeface="Times New Roman"/>
                <a:ea typeface="Times New Roman"/>
                <a:cs typeface="Times New Roman"/>
                <a:sym typeface="Times New Roman"/>
              </a:defRPr>
            </a:pPr>
            <a:endParaRPr>
              <a:latin typeface="Times Roman"/>
              <a:ea typeface="Times Roman"/>
              <a:cs typeface="Times Roman"/>
              <a:sym typeface="Times Roman"/>
            </a:endParaRPr>
          </a:p>
          <a:p>
            <a:pPr marL="0" indent="0" defTabSz="457200">
              <a:lnSpc>
                <a:spcPct val="96299"/>
              </a:lnSpc>
              <a:spcBef>
                <a:spcPts val="800"/>
              </a:spcBef>
              <a:buSzTx/>
              <a:buNone/>
              <a:defRPr sz="1800">
                <a:latin typeface="Times New Roman"/>
                <a:ea typeface="Times New Roman"/>
                <a:cs typeface="Times New Roman"/>
                <a:sym typeface="Times New Roman"/>
              </a:defRPr>
            </a:pPr>
            <a:r>
              <a:t> [8]   Shrusti Porwal, Yashi Chaudhary, Jitendra Joshi, Manish Jain, “Data Compression Methodologies for Lossless Data and Comparison between Algorithms”, International Journal of Engineering Science and Innovative Technology (IJESIT) Volume 2, Issue 2, March 2013.</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Abstract"/>
          <p:cNvSpPr txBox="1">
            <a:spLocks noGrp="1"/>
          </p:cNvSpPr>
          <p:nvPr>
            <p:ph type="title"/>
          </p:nvPr>
        </p:nvSpPr>
        <p:spPr>
          <a:prstGeom prst="rect">
            <a:avLst/>
          </a:prstGeom>
        </p:spPr>
        <p:txBody>
          <a:bodyPr/>
          <a:lstStyle/>
          <a:p>
            <a:pPr marL="342889" indent="-342889" algn="just">
              <a:spcBef>
                <a:spcPts val="500"/>
              </a:spcBef>
              <a:defRPr sz="2400" b="1"/>
            </a:pPr>
            <a:r>
              <a:t>                                                                   </a:t>
            </a:r>
            <a:r>
              <a:rPr sz="3800"/>
              <a:t>Abstract</a:t>
            </a:r>
          </a:p>
        </p:txBody>
      </p:sp>
      <p:sp>
        <p:nvSpPr>
          <p:cNvPr id="61" name="Data compression is a common requirement for most of the computerised applications. There are number of data compression algorithms, which are dedicated to compress different data formats. Even for a single data type there are number of different compres"/>
          <p:cNvSpPr txBox="1">
            <a:spLocks noGrp="1"/>
          </p:cNvSpPr>
          <p:nvPr>
            <p:ph type="body" idx="1"/>
          </p:nvPr>
        </p:nvSpPr>
        <p:spPr>
          <a:xfrm>
            <a:off x="762000" y="1805619"/>
            <a:ext cx="10972800" cy="4525965"/>
          </a:xfrm>
          <a:prstGeom prst="rect">
            <a:avLst/>
          </a:prstGeom>
        </p:spPr>
        <p:txBody>
          <a:bodyPr/>
          <a:lstStyle>
            <a:lvl1pPr marL="0" indent="0" defTabSz="457200">
              <a:spcBef>
                <a:spcPts val="0"/>
              </a:spcBef>
              <a:buSzTx/>
              <a:buNone/>
              <a:defRPr sz="2400">
                <a:latin typeface="Times Roman"/>
                <a:ea typeface="Times Roman"/>
                <a:cs typeface="Times Roman"/>
                <a:sym typeface="Times Roman"/>
              </a:defRPr>
            </a:lvl1pPr>
          </a:lstStyle>
          <a:p>
            <a:r>
              <a:t>Data compression is a common requirement for most of the computerised applications. There are number of data compression algorithms, which are dedicated to compress different data formats. Even for a single data type there are number of different compression algorithms, which use different approaches. This project examines lossless data compression algorithms and compares their performance. A set of selected algorithms are examined and implemented to evaluate the performance in compressing text data. An experimental comparison of a number of different lossless data compression algorithms is presented in this project. The article is concluded by stating which algorithm performs well for text data.</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Introduction"/>
          <p:cNvSpPr txBox="1">
            <a:spLocks noGrp="1"/>
          </p:cNvSpPr>
          <p:nvPr>
            <p:ph type="title"/>
          </p:nvPr>
        </p:nvSpPr>
        <p:spPr>
          <a:prstGeom prst="rect">
            <a:avLst/>
          </a:prstGeom>
        </p:spPr>
        <p:txBody>
          <a:bodyPr/>
          <a:lstStyle>
            <a:lvl1pPr>
              <a:defRPr b="1"/>
            </a:lvl1pPr>
          </a:lstStyle>
          <a:p>
            <a:r>
              <a:t>Introduction</a:t>
            </a:r>
          </a:p>
        </p:txBody>
      </p:sp>
      <p:sp>
        <p:nvSpPr>
          <p:cNvPr id="64" name="Compression is the art of representing the information in a compact form rather than its original or uncompressed form. In other words, using the data compression, the size of a particular file can be reduced. This is very useful when processing, storing"/>
          <p:cNvSpPr txBox="1">
            <a:spLocks noGrp="1"/>
          </p:cNvSpPr>
          <p:nvPr>
            <p:ph type="body" idx="1"/>
          </p:nvPr>
        </p:nvSpPr>
        <p:spPr>
          <a:xfrm>
            <a:off x="762000" y="1696580"/>
            <a:ext cx="10972800" cy="4525965"/>
          </a:xfrm>
          <a:prstGeom prst="rect">
            <a:avLst/>
          </a:prstGeom>
        </p:spPr>
        <p:txBody>
          <a:bodyPr/>
          <a:lstStyle/>
          <a:p>
            <a:pPr marL="0" indent="0" defTabSz="457200">
              <a:spcBef>
                <a:spcPts val="0"/>
              </a:spcBef>
              <a:buSzTx/>
              <a:buNone/>
              <a:defRPr sz="2500">
                <a:latin typeface="Times Roman"/>
                <a:ea typeface="Times Roman"/>
                <a:cs typeface="Times Roman"/>
                <a:sym typeface="Times Roman"/>
              </a:defRPr>
            </a:pPr>
            <a:r>
              <a:t>Compression is the art of representing the information in a compact form rather than its original or uncompressed form. In other words, using the data compression, the size of a particular file can be reduced. This is very useful when processing, storing or transferring a huge file, which needs lots of resources. If the algorithms used to encrypt works properly, there should be a significant difference between the original file and the compressed file.</a:t>
            </a:r>
          </a:p>
          <a:p>
            <a:pPr marL="0" indent="0" defTabSz="457200">
              <a:spcBef>
                <a:spcPts val="0"/>
              </a:spcBef>
              <a:buSzTx/>
              <a:buNone/>
              <a:defRPr sz="2500">
                <a:latin typeface="Times Roman"/>
                <a:ea typeface="Times Roman"/>
                <a:cs typeface="Times Roman"/>
                <a:sym typeface="Times Roman"/>
              </a:defRPr>
            </a:pPr>
            <a:r>
              <a:t>Various lossless data compression algorithms have been proposed and used. </a:t>
            </a:r>
          </a:p>
          <a:p>
            <a:pPr marL="0" indent="0" defTabSz="457200">
              <a:spcBef>
                <a:spcPts val="0"/>
              </a:spcBef>
              <a:buSzTx/>
              <a:buNone/>
              <a:defRPr sz="2500">
                <a:latin typeface="Times Roman"/>
                <a:ea typeface="Times Roman"/>
                <a:cs typeface="Times Roman"/>
                <a:sym typeface="Times Roman"/>
              </a:defRPr>
            </a:pPr>
            <a:r>
              <a:t>Lossless compression techniques are used to compress medical images, text and images preserved for legal reasons, computer executable file and so 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Double-click to edit"/>
          <p:cNvSpPr txBox="1">
            <a:spLocks noGrp="1"/>
          </p:cNvSpPr>
          <p:nvPr>
            <p:ph type="title"/>
          </p:nvPr>
        </p:nvSpPr>
        <p:spPr>
          <a:xfrm>
            <a:off x="762000" y="427039"/>
            <a:ext cx="10972800" cy="117302"/>
          </a:xfrm>
          <a:prstGeom prst="rect">
            <a:avLst/>
          </a:prstGeom>
        </p:spPr>
        <p:txBody>
          <a:bodyPr>
            <a:normAutofit fontScale="90000"/>
          </a:bodyPr>
          <a:lstStyle>
            <a:lvl1pPr defTabSz="73150">
              <a:defRPr sz="600"/>
            </a:lvl1pPr>
          </a:lstStyle>
          <a:p>
            <a:r>
              <a:t>  </a:t>
            </a:r>
          </a:p>
        </p:txBody>
      </p:sp>
      <p:sp>
        <p:nvSpPr>
          <p:cNvPr id="67" name="Lossy compression techniques reconstruct the original message with loss of some information. It is not possible to reconstruct the original message using the decoding process, and is called irreversible compression. Some of the main techniques in use are"/>
          <p:cNvSpPr txBox="1">
            <a:spLocks noGrp="1"/>
          </p:cNvSpPr>
          <p:nvPr>
            <p:ph type="body" idx="1"/>
          </p:nvPr>
        </p:nvSpPr>
        <p:spPr>
          <a:xfrm>
            <a:off x="457200" y="425380"/>
            <a:ext cx="11277600" cy="5699131"/>
          </a:xfrm>
          <a:prstGeom prst="rect">
            <a:avLst/>
          </a:prstGeom>
        </p:spPr>
        <p:txBody>
          <a:bodyPr/>
          <a:lstStyle>
            <a:lvl1pPr marL="0" indent="0" defTabSz="457200">
              <a:spcBef>
                <a:spcPts val="0"/>
              </a:spcBef>
              <a:buSzTx/>
              <a:buNone/>
              <a:defRPr sz="2500">
                <a:latin typeface="Times Roman"/>
                <a:ea typeface="Times Roman"/>
                <a:cs typeface="Times Roman"/>
                <a:sym typeface="Times Roman"/>
              </a:defRPr>
            </a:lvl1pPr>
          </a:lstStyle>
          <a:p>
            <a:r>
              <a:t>Lossy compression techniques reconstruct the original message with loss of some information. It is not possible to reconstruct the original message using the decoding process, and is called irreversible compression. Some of the main techniques in use are the Huffman Coding, Run Length Encoding,Shannon Fano Algorithm In particular, performance of these algorithms in compressing text data is evaluated and compared.</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Motivation"/>
          <p:cNvSpPr txBox="1">
            <a:spLocks noGrp="1"/>
          </p:cNvSpPr>
          <p:nvPr>
            <p:ph type="title"/>
          </p:nvPr>
        </p:nvSpPr>
        <p:spPr>
          <a:prstGeom prst="rect">
            <a:avLst/>
          </a:prstGeom>
        </p:spPr>
        <p:txBody>
          <a:bodyPr/>
          <a:lstStyle/>
          <a:p>
            <a:pPr algn="l">
              <a:spcBef>
                <a:spcPts val="700"/>
              </a:spcBef>
              <a:defRPr sz="3200"/>
            </a:pPr>
            <a:r>
              <a:t>                                            </a:t>
            </a:r>
            <a:r>
              <a:rPr sz="3800" b="1"/>
              <a:t>Motivation</a:t>
            </a:r>
          </a:p>
        </p:txBody>
      </p:sp>
      <p:sp>
        <p:nvSpPr>
          <p:cNvPr id="70" name="Recent advancements in the field of information technology resulted in the generation of a huge amount of data every second. As a result, the storage and transmission of data are likely to increase at an enormous rate. So we want to compare different tec"/>
          <p:cNvSpPr txBox="1">
            <a:spLocks noGrp="1"/>
          </p:cNvSpPr>
          <p:nvPr>
            <p:ph type="body" idx="1"/>
          </p:nvPr>
        </p:nvSpPr>
        <p:spPr>
          <a:xfrm>
            <a:off x="762000" y="1805619"/>
            <a:ext cx="10972800" cy="4525965"/>
          </a:xfrm>
          <a:prstGeom prst="rect">
            <a:avLst/>
          </a:prstGeom>
        </p:spPr>
        <p:txBody>
          <a:bodyPr/>
          <a:lstStyle>
            <a:lvl1pPr marL="0" indent="0" defTabSz="457200">
              <a:spcBef>
                <a:spcPts val="0"/>
              </a:spcBef>
              <a:buSzTx/>
              <a:buNone/>
              <a:defRPr sz="2500">
                <a:latin typeface="Times Roman"/>
                <a:ea typeface="Times Roman"/>
                <a:cs typeface="Times Roman"/>
                <a:sym typeface="Times Roman"/>
              </a:defRPr>
            </a:lvl1pPr>
          </a:lstStyle>
          <a:p>
            <a:r>
              <a:t>Recent advancements in the field of information technology resulted in the generation of a huge amount of data every second. As a result, the storage and transmission of data are likely to increase at an enormous rate. So we want to compare different techniques of data compression to find out that which techniques works best in given conditions.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Literature Review"/>
          <p:cNvSpPr txBox="1">
            <a:spLocks noGrp="1"/>
          </p:cNvSpPr>
          <p:nvPr>
            <p:ph type="title"/>
          </p:nvPr>
        </p:nvSpPr>
        <p:spPr>
          <a:prstGeom prst="rect">
            <a:avLst/>
          </a:prstGeom>
        </p:spPr>
        <p:txBody>
          <a:bodyPr/>
          <a:lstStyle/>
          <a:p>
            <a:pPr marL="342889" indent="-342889" algn="just">
              <a:spcBef>
                <a:spcPts val="500"/>
              </a:spcBef>
              <a:defRPr sz="2400" b="1"/>
            </a:pPr>
            <a:r>
              <a:t>                                                     </a:t>
            </a:r>
            <a:r>
              <a:rPr sz="3700"/>
              <a:t>Literature Review</a:t>
            </a:r>
          </a:p>
        </p:txBody>
      </p:sp>
      <p:sp>
        <p:nvSpPr>
          <p:cNvPr id="73" name="Text"/>
          <p:cNvSpPr txBox="1">
            <a:spLocks noGrp="1"/>
          </p:cNvSpPr>
          <p:nvPr>
            <p:ph type="body" idx="1"/>
          </p:nvPr>
        </p:nvSpPr>
        <p:spPr>
          <a:prstGeom prst="rect">
            <a:avLst/>
          </a:prstGeom>
        </p:spPr>
        <p:txBody>
          <a:bodyPr/>
          <a:lstStyle/>
          <a:p>
            <a:pPr marL="342889" indent="-342889">
              <a:lnSpc>
                <a:spcPct val="107000"/>
              </a:lnSpc>
              <a:spcBef>
                <a:spcPts val="800"/>
              </a:spcBef>
              <a:defRPr sz="2500">
                <a:latin typeface="Times New Roman"/>
                <a:ea typeface="Times New Roman"/>
                <a:cs typeface="Times New Roman"/>
                <a:sym typeface="Times New Roman"/>
              </a:defRPr>
            </a:pPr>
            <a:r>
              <a:t> The problem of data compression is one of the important aspects in the development of    information technology. Data compression is a process of resizing a file or document to be smaller in size. Along with the development of hardware and software technology is increasingly sophisticated and complex that demands the efficiency in terms of data storage and memory[1]. </a:t>
            </a:r>
          </a:p>
          <a:p>
            <a:pPr marL="342889" indent="-342889" algn="just">
              <a:lnSpc>
                <a:spcPct val="107000"/>
              </a:lnSpc>
              <a:spcBef>
                <a:spcPts val="800"/>
              </a:spcBef>
              <a:defRPr sz="2500">
                <a:latin typeface="Times New Roman"/>
                <a:ea typeface="Times New Roman"/>
                <a:cs typeface="Times New Roman"/>
                <a:sym typeface="Times New Roman"/>
              </a:defRPr>
            </a:pPr>
            <a:r>
              <a:t>Communication is the exchange of thoughts, messages, or information, as by speech, visuals, signals, writing or behaviour. When two entities are communicating and do not want a third party to listen in or know, they need to communicate in such a way that it doesn’t get intercepted. Secure communication is needed and there exists many tools for this. With secure communication, if we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Literature Review"/>
          <p:cNvSpPr txBox="1">
            <a:spLocks noGrp="1"/>
          </p:cNvSpPr>
          <p:nvPr>
            <p:ph type="title"/>
          </p:nvPr>
        </p:nvSpPr>
        <p:spPr>
          <a:prstGeom prst="rect">
            <a:avLst/>
          </a:prstGeom>
        </p:spPr>
        <p:txBody>
          <a:bodyPr/>
          <a:lstStyle/>
          <a:p>
            <a:pPr marL="342889" indent="-342889" algn="just">
              <a:spcBef>
                <a:spcPts val="500"/>
              </a:spcBef>
              <a:defRPr sz="2400" b="1"/>
            </a:pPr>
            <a:r>
              <a:t>                                                     </a:t>
            </a:r>
            <a:r>
              <a:rPr sz="3700"/>
              <a:t>Literature Review</a:t>
            </a:r>
          </a:p>
        </p:txBody>
      </p:sp>
      <p:sp>
        <p:nvSpPr>
          <p:cNvPr id="76" name="Text"/>
          <p:cNvSpPr txBox="1">
            <a:spLocks noGrp="1"/>
          </p:cNvSpPr>
          <p:nvPr>
            <p:ph type="body" idx="1"/>
          </p:nvPr>
        </p:nvSpPr>
        <p:spPr>
          <a:prstGeom prst="rect">
            <a:avLst/>
          </a:prstGeom>
        </p:spPr>
        <p:txBody>
          <a:bodyPr/>
          <a:lstStyle/>
          <a:p>
            <a:pPr marL="342889" indent="-342889" algn="just">
              <a:lnSpc>
                <a:spcPct val="107000"/>
              </a:lnSpc>
              <a:spcBef>
                <a:spcPts val="800"/>
              </a:spcBef>
              <a:defRPr sz="2500">
                <a:latin typeface="Times New Roman"/>
                <a:ea typeface="Times New Roman"/>
                <a:cs typeface="Times New Roman"/>
                <a:sym typeface="Times New Roman"/>
              </a:defRPr>
            </a:pPr>
            <a:r>
              <a:t>use compressed form of the messages which are being sent, this will make an effective and powerful system. Compressed message will be smaller in size than the original and less bits will be needed to make it confidential[2].  </a:t>
            </a:r>
          </a:p>
          <a:p>
            <a:pPr marL="342889" indent="-342889" algn="just">
              <a:lnSpc>
                <a:spcPct val="107000"/>
              </a:lnSpc>
              <a:spcBef>
                <a:spcPts val="800"/>
              </a:spcBef>
              <a:defRPr sz="2500">
                <a:latin typeface="Times New Roman"/>
                <a:ea typeface="Times New Roman"/>
                <a:cs typeface="Times New Roman"/>
                <a:sym typeface="Times New Roman"/>
              </a:defRPr>
            </a:pPr>
            <a:r>
              <a:t>This is very useful when processing, storing or transferring a huge file, which needs lots of resources. If the algorithms used to encrypt works properly, there should be a significant difference between the original file and the compressed file. When data compression is used in a data transmission application, speed is the primary goal. Speed of transmission depends upon the number of bits sent, the time required for the encoder to generate the coded message and the time required for the decoder to recover the original ensemble. In a data storage application, the</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189"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2423</Words>
  <Application>Microsoft Office PowerPoint</Application>
  <PresentationFormat>Widescreen</PresentationFormat>
  <Paragraphs>198</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Helvetica</vt:lpstr>
      <vt:lpstr>inherit</vt:lpstr>
      <vt:lpstr>Times New Roman</vt:lpstr>
      <vt:lpstr>Times Roman</vt:lpstr>
      <vt:lpstr>WordVisi_MSFontService</vt:lpstr>
      <vt:lpstr>Office Theme</vt:lpstr>
      <vt:lpstr>PowerPoint Presentation</vt:lpstr>
      <vt:lpstr> Minor Project – I  Comparison between different compression algorithm</vt:lpstr>
      <vt:lpstr>CONTENTS</vt:lpstr>
      <vt:lpstr>                                                                   Abstract</vt:lpstr>
      <vt:lpstr>Introduction</vt:lpstr>
      <vt:lpstr>  </vt:lpstr>
      <vt:lpstr>                                            Motivation</vt:lpstr>
      <vt:lpstr>                                                     Literature Review</vt:lpstr>
      <vt:lpstr>                                                     Literature Review</vt:lpstr>
      <vt:lpstr>                                                     Literature Review</vt:lpstr>
      <vt:lpstr>                                                    Problem Statement</vt:lpstr>
      <vt:lpstr>                                             Objective</vt:lpstr>
      <vt:lpstr>                                                              Methodology</vt:lpstr>
      <vt:lpstr> </vt:lpstr>
      <vt:lpstr>                                                             Flow Chart</vt:lpstr>
      <vt:lpstr>Run Length Encoding Flowchart </vt:lpstr>
      <vt:lpstr>Shannon-Fano Encoding</vt:lpstr>
      <vt:lpstr>Algorithms</vt:lpstr>
      <vt:lpstr>Algorithms</vt:lpstr>
      <vt:lpstr>Algorithms </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Results Comparison on the basis of file size </vt:lpstr>
      <vt:lpstr>PowerPoint Presentation</vt:lpstr>
      <vt:lpstr>                                                                 References</vt:lpstr>
      <vt:lpstr>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Tushar goyal</dc:creator>
  <cp:lastModifiedBy>Tushar goyal</cp:lastModifiedBy>
  <cp:revision>4</cp:revision>
  <dcterms:modified xsi:type="dcterms:W3CDTF">2020-11-29T10:55:01Z</dcterms:modified>
</cp:coreProperties>
</file>